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91" r:id="rId4"/>
    <p:sldId id="275" r:id="rId5"/>
    <p:sldId id="276" r:id="rId6"/>
    <p:sldId id="277" r:id="rId7"/>
    <p:sldId id="278" r:id="rId8"/>
    <p:sldId id="281" r:id="rId9"/>
    <p:sldId id="280" r:id="rId10"/>
    <p:sldId id="282" r:id="rId11"/>
    <p:sldId id="283" r:id="rId12"/>
    <p:sldId id="287" r:id="rId13"/>
    <p:sldId id="290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6B1B92-B1E3-4610-A40D-54FB62E5E384}">
          <p14:sldIdLst>
            <p14:sldId id="256"/>
            <p14:sldId id="274"/>
            <p14:sldId id="291"/>
            <p14:sldId id="275"/>
            <p14:sldId id="276"/>
            <p14:sldId id="277"/>
            <p14:sldId id="278"/>
            <p14:sldId id="281"/>
            <p14:sldId id="280"/>
            <p14:sldId id="282"/>
            <p14:sldId id="283"/>
            <p14:sldId id="287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159"/>
    <a:srgbClr val="E00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A009D-DE7A-4F3F-A44D-AF00DFF5F7CC}" v="1" dt="2024-05-09T11:44:55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 autoAdjust="0"/>
    <p:restoredTop sz="94660"/>
  </p:normalViewPr>
  <p:slideViewPr>
    <p:cSldViewPr>
      <p:cViewPr varScale="1">
        <p:scale>
          <a:sx n="131" d="100"/>
          <a:sy n="131" d="100"/>
        </p:scale>
        <p:origin x="15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9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ierry Daeschner" userId="c6596041c9425fb9" providerId="LiveId" clId="{31EA009D-DE7A-4F3F-A44D-AF00DFF5F7CC}"/>
    <pc:docChg chg="addSld modSld">
      <pc:chgData name="Thierry Daeschner" userId="c6596041c9425fb9" providerId="LiveId" clId="{31EA009D-DE7A-4F3F-A44D-AF00DFF5F7CC}" dt="2024-05-09T11:46:09.950" v="63" actId="20577"/>
      <pc:docMkLst>
        <pc:docMk/>
      </pc:docMkLst>
      <pc:sldChg chg="modSp mod">
        <pc:chgData name="Thierry Daeschner" userId="c6596041c9425fb9" providerId="LiveId" clId="{31EA009D-DE7A-4F3F-A44D-AF00DFF5F7CC}" dt="2024-05-09T11:46:09.950" v="63" actId="20577"/>
        <pc:sldMkLst>
          <pc:docMk/>
          <pc:sldMk cId="421246339" sldId="274"/>
        </pc:sldMkLst>
        <pc:spChg chg="mod">
          <ac:chgData name="Thierry Daeschner" userId="c6596041c9425fb9" providerId="LiveId" clId="{31EA009D-DE7A-4F3F-A44D-AF00DFF5F7CC}" dt="2024-05-09T11:45:09.964" v="15" actId="20577"/>
          <ac:spMkLst>
            <pc:docMk/>
            <pc:sldMk cId="421246339" sldId="274"/>
            <ac:spMk id="2" creationId="{00000000-0000-0000-0000-000000000000}"/>
          </ac:spMkLst>
        </pc:spChg>
        <pc:spChg chg="mod">
          <ac:chgData name="Thierry Daeschner" userId="c6596041c9425fb9" providerId="LiveId" clId="{31EA009D-DE7A-4F3F-A44D-AF00DFF5F7CC}" dt="2024-05-09T11:46:09.950" v="63" actId="20577"/>
          <ac:spMkLst>
            <pc:docMk/>
            <pc:sldMk cId="421246339" sldId="274"/>
            <ac:spMk id="72" creationId="{4D86A91A-B237-619D-1B24-14E12EFCBC3C}"/>
          </ac:spMkLst>
        </pc:spChg>
        <pc:spChg chg="mod">
          <ac:chgData name="Thierry Daeschner" userId="c6596041c9425fb9" providerId="LiveId" clId="{31EA009D-DE7A-4F3F-A44D-AF00DFF5F7CC}" dt="2024-05-09T11:45:47.357" v="57" actId="20577"/>
          <ac:spMkLst>
            <pc:docMk/>
            <pc:sldMk cId="421246339" sldId="274"/>
            <ac:spMk id="74" creationId="{76A9083B-393F-1402-81FD-5CC521A84617}"/>
          </ac:spMkLst>
        </pc:spChg>
        <pc:spChg chg="mod">
          <ac:chgData name="Thierry Daeschner" userId="c6596041c9425fb9" providerId="LiveId" clId="{31EA009D-DE7A-4F3F-A44D-AF00DFF5F7CC}" dt="2024-05-09T11:45:58.063" v="59" actId="20577"/>
          <ac:spMkLst>
            <pc:docMk/>
            <pc:sldMk cId="421246339" sldId="274"/>
            <ac:spMk id="78" creationId="{05C78B0B-3405-95AD-6F71-A54B44F0311A}"/>
          </ac:spMkLst>
        </pc:spChg>
        <pc:spChg chg="mod">
          <ac:chgData name="Thierry Daeschner" userId="c6596041c9425fb9" providerId="LiveId" clId="{31EA009D-DE7A-4F3F-A44D-AF00DFF5F7CC}" dt="2024-05-09T11:46:05.010" v="61" actId="20577"/>
          <ac:spMkLst>
            <pc:docMk/>
            <pc:sldMk cId="421246339" sldId="274"/>
            <ac:spMk id="81" creationId="{EA638CDD-F5F7-F725-EF1D-72A5BB42CB6D}"/>
          </ac:spMkLst>
        </pc:spChg>
      </pc:sldChg>
      <pc:sldChg chg="add">
        <pc:chgData name="Thierry Daeschner" userId="c6596041c9425fb9" providerId="LiveId" clId="{31EA009D-DE7A-4F3F-A44D-AF00DFF5F7CC}" dt="2024-05-09T11:44:55.629" v="0"/>
        <pc:sldMkLst>
          <pc:docMk/>
          <pc:sldMk cId="3903270162" sldId="29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C4F04-B5BD-4168-99F4-3F171F360E09}" type="datetimeFigureOut">
              <a:rPr lang="en-US" smtClean="0"/>
              <a:pPr/>
              <a:t>5/9/2024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1638C-B307-4D79-B1E1-F17BCFDFDD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996B1-4031-4FBF-9F52-CB0E40048FF0}" type="datetimeFigureOut">
              <a:rPr lang="en-US" smtClean="0"/>
              <a:pPr/>
              <a:t>5/9/2024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09F5F-48C9-4703-A50B-B1FE8CB4BD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09F5F-48C9-4703-A50B-B1FE8CB4BDF8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1772816"/>
          </a:xfrm>
          <a:prstGeom prst="rect">
            <a:avLst/>
          </a:prstGeom>
          <a:solidFill>
            <a:srgbClr val="E00D3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4664"/>
            <a:ext cx="3295650" cy="31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00D3C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Contents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E00D3C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357422" y="192880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endParaRPr lang="en-GB" dirty="0">
              <a:solidFill>
                <a:srgbClr val="26215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21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00D3C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Click to edit Master title style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E00D3C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642910" y="203200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00D3C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Click to edit Master title style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E00D3C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 w="31750" cmpd="sng">
            <a:solidFill>
              <a:srgbClr val="E00D3C"/>
            </a:solidFill>
            <a:headEnd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5"/>
          <p:cNvGrpSpPr/>
          <p:nvPr/>
        </p:nvGrpSpPr>
        <p:grpSpPr>
          <a:xfrm>
            <a:off x="323528" y="332656"/>
            <a:ext cx="1440160" cy="432048"/>
            <a:chOff x="467544" y="476672"/>
            <a:chExt cx="2376264" cy="792088"/>
          </a:xfrm>
        </p:grpSpPr>
        <p:pic>
          <p:nvPicPr>
            <p:cNvPr id="14" name="Picture 13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59"/>
            <a:stretch>
              <a:fillRect/>
            </a:stretch>
          </p:blipFill>
          <p:spPr bwMode="auto">
            <a:xfrm>
              <a:off x="467544" y="908720"/>
              <a:ext cx="2376264" cy="3600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14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571"/>
            <a:stretch>
              <a:fillRect/>
            </a:stretch>
          </p:blipFill>
          <p:spPr bwMode="auto">
            <a:xfrm>
              <a:off x="539552" y="476672"/>
              <a:ext cx="1152128" cy="35966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Slide Number Placeholder 5"/>
          <p:cNvSpPr txBox="1">
            <a:spLocks/>
          </p:cNvSpPr>
          <p:nvPr/>
        </p:nvSpPr>
        <p:spPr>
          <a:xfrm>
            <a:off x="6938994" y="63500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CF7360-B554-426F-8E8C-02AC3C5E4A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Date Placeholder 3"/>
          <p:cNvSpPr txBox="1">
            <a:spLocks/>
          </p:cNvSpPr>
          <p:nvPr/>
        </p:nvSpPr>
        <p:spPr>
          <a:xfrm>
            <a:off x="485804" y="63500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Confidential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8" name="Footer Placeholder 4"/>
          <p:cNvSpPr txBox="1">
            <a:spLocks/>
          </p:cNvSpPr>
          <p:nvPr/>
        </p:nvSpPr>
        <p:spPr>
          <a:xfrm>
            <a:off x="3152804" y="635002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© Risk Control Limited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2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</p:sldLayoutIdLst>
  <p:txStyles>
    <p:titleStyle>
      <a:lvl1pPr algn="r" defTabSz="914400" rtl="0" eaLnBrk="1" latinLnBrk="0" hangingPunct="1">
        <a:spcBef>
          <a:spcPct val="0"/>
        </a:spcBef>
        <a:buNone/>
        <a:defRPr sz="3200" kern="1200">
          <a:solidFill>
            <a:srgbClr val="E00D3C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71604" y="2500306"/>
            <a:ext cx="6800742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4400" dirty="0">
                <a:solidFill>
                  <a:srgbClr val="002060"/>
                </a:solidFill>
                <a:latin typeface="Georgia" pitchFamily="18" charset="0"/>
              </a:rPr>
              <a:t>MDB Risk Transfer – Data and Business Models</a:t>
            </a:r>
            <a:endParaRPr lang="en-GB" sz="3200" dirty="0">
              <a:latin typeface="Georgia" pitchFamily="18" charset="0"/>
            </a:endParaRPr>
          </a:p>
          <a:p>
            <a:pPr algn="l" eaLnBrk="0" hangingPunct="0"/>
            <a:r>
              <a:rPr lang="en-GB" sz="3200" dirty="0">
                <a:latin typeface="Georgia" pitchFamily="18" charset="0"/>
              </a:rPr>
              <a:t>Risk Control Limited</a:t>
            </a:r>
          </a:p>
          <a:p>
            <a:pPr algn="l" eaLnBrk="0" hangingPunct="0"/>
            <a:endParaRPr lang="en-GB" sz="2800" dirty="0">
              <a:latin typeface="Georgia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GB" sz="2400" dirty="0">
                <a:latin typeface="Georgia" pitchFamily="18" charset="0"/>
              </a:rPr>
              <a:t>April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The GSE Common Securitization Platform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0320055-E102-0040-33C8-FAD6A1A7F038}"/>
              </a:ext>
            </a:extLst>
          </p:cNvPr>
          <p:cNvSpPr/>
          <p:nvPr/>
        </p:nvSpPr>
        <p:spPr>
          <a:xfrm>
            <a:off x="1331640" y="1646177"/>
            <a:ext cx="6490233" cy="340519"/>
          </a:xfrm>
          <a:prstGeom prst="roundRect">
            <a:avLst/>
          </a:prstGeo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Figure 2.4: CSS’s Services to the GSEs (Fannie Mae &amp; Freddie Mac)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AD332B3-F6F7-7BCB-0ED0-5BFDACC391C3}"/>
              </a:ext>
            </a:extLst>
          </p:cNvPr>
          <p:cNvGrpSpPr/>
          <p:nvPr/>
        </p:nvGrpSpPr>
        <p:grpSpPr>
          <a:xfrm>
            <a:off x="611560" y="2463268"/>
            <a:ext cx="7924333" cy="1931464"/>
            <a:chOff x="624290" y="1547840"/>
            <a:chExt cx="7924333" cy="1931464"/>
          </a:xfrm>
        </p:grpSpPr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F385B81D-E8D6-668F-3F1F-ABC8EF3A9BBD}"/>
                </a:ext>
              </a:extLst>
            </p:cNvPr>
            <p:cNvGrpSpPr/>
            <p:nvPr/>
          </p:nvGrpSpPr>
          <p:grpSpPr>
            <a:xfrm>
              <a:off x="624290" y="1547840"/>
              <a:ext cx="2651844" cy="1873735"/>
              <a:chOff x="683568" y="1555264"/>
              <a:chExt cx="2651844" cy="1873735"/>
            </a:xfrm>
          </p:grpSpPr>
          <p:pic>
            <p:nvPicPr>
              <p:cNvPr id="14" name="Graphic 13" descr="Greek Temple outline">
                <a:extLst>
                  <a:ext uri="{FF2B5EF4-FFF2-40B4-BE49-F238E27FC236}">
                    <a16:creationId xmlns:a16="http://schemas.microsoft.com/office/drawing/2014/main" id="{BB40EF1C-FE03-5F80-F3B6-F6BAA9E500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83568" y="1876136"/>
                <a:ext cx="1130424" cy="1552863"/>
              </a:xfrm>
              <a:prstGeom prst="rect">
                <a:avLst/>
              </a:prstGeom>
            </p:spPr>
          </p:pic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FEF48B1D-DE8D-6F23-B3A8-A963EF31B3B2}"/>
                  </a:ext>
                </a:extLst>
              </p:cNvPr>
              <p:cNvSpPr txBox="1"/>
              <p:nvPr/>
            </p:nvSpPr>
            <p:spPr>
              <a:xfrm>
                <a:off x="1835696" y="2022405"/>
                <a:ext cx="1499716" cy="1334587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72000" tIns="36000" rIns="72000" bIns="36000" rtlCol="0" anchor="ctr" anchorCtr="0">
                <a:spAutoFit/>
              </a:bodyPr>
              <a:lstStyle/>
              <a:p>
                <a:r>
                  <a:rPr lang="en-GB" sz="1100" dirty="0">
                    <a:solidFill>
                      <a:schemeClr val="accent1"/>
                    </a:solidFill>
                  </a:rPr>
                  <a:t>Set-up &amp; registration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1"/>
                    </a:solidFill>
                  </a:rPr>
                  <a:t>Payment Modelling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1"/>
                    </a:solidFill>
                  </a:rPr>
                  <a:t>Set-up, including tax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1"/>
                    </a:solidFill>
                  </a:rPr>
                  <a:t>Registration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endParaRPr lang="en-GB" sz="1000" dirty="0">
                  <a:solidFill>
                    <a:schemeClr val="accent1"/>
                  </a:solidFill>
                </a:endParaRPr>
              </a:p>
              <a:p>
                <a:r>
                  <a:rPr lang="en-GB" sz="1100" dirty="0">
                    <a:solidFill>
                      <a:schemeClr val="accent1"/>
                    </a:solidFill>
                  </a:rPr>
                  <a:t>Settlement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1"/>
                    </a:solidFill>
                  </a:rPr>
                  <a:t>Wire timeliness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1"/>
                    </a:solidFill>
                  </a:rPr>
                  <a:t>Wire accuracy</a:t>
                </a:r>
              </a:p>
            </p:txBody>
          </p:sp>
          <p:sp>
            <p:nvSpPr>
              <p:cNvPr id="146" name="Rectangle: Rounded Corners 145">
                <a:extLst>
                  <a:ext uri="{FF2B5EF4-FFF2-40B4-BE49-F238E27FC236}">
                    <a16:creationId xmlns:a16="http://schemas.microsoft.com/office/drawing/2014/main" id="{C15EF52C-E23E-3F78-9724-E779AC704A5F}"/>
                  </a:ext>
                </a:extLst>
              </p:cNvPr>
              <p:cNvSpPr/>
              <p:nvPr/>
            </p:nvSpPr>
            <p:spPr>
              <a:xfrm>
                <a:off x="1150818" y="1555264"/>
                <a:ext cx="1777137" cy="284749"/>
              </a:xfrm>
              <a:prstGeom prst="roundRect">
                <a:avLst/>
              </a:prstGeom>
              <a:ln w="190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108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Securities Issuance</a:t>
                </a:r>
              </a:p>
            </p:txBody>
          </p: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E22B187D-30F8-27C7-21B0-701B57FC15B8}"/>
                </a:ext>
              </a:extLst>
            </p:cNvPr>
            <p:cNvGrpSpPr/>
            <p:nvPr/>
          </p:nvGrpSpPr>
          <p:grpSpPr>
            <a:xfrm>
              <a:off x="3419872" y="1547840"/>
              <a:ext cx="2447994" cy="1931464"/>
              <a:chOff x="3419872" y="1547840"/>
              <a:chExt cx="2447994" cy="1931464"/>
            </a:xfrm>
          </p:grpSpPr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E2CACB8E-C26B-8821-A3E3-12605D73CF41}"/>
                  </a:ext>
                </a:extLst>
              </p:cNvPr>
              <p:cNvGrpSpPr/>
              <p:nvPr/>
            </p:nvGrpSpPr>
            <p:grpSpPr>
              <a:xfrm>
                <a:off x="3419872" y="1885872"/>
                <a:ext cx="915422" cy="1593432"/>
                <a:chOff x="3419872" y="1885872"/>
                <a:chExt cx="915422" cy="1593432"/>
              </a:xfrm>
            </p:grpSpPr>
            <p:pic>
              <p:nvPicPr>
                <p:cNvPr id="142" name="Graphic 141" descr="Production outline">
                  <a:extLst>
                    <a:ext uri="{FF2B5EF4-FFF2-40B4-BE49-F238E27FC236}">
                      <a16:creationId xmlns:a16="http://schemas.microsoft.com/office/drawing/2014/main" id="{066ED783-9098-0770-0CE4-5DDFFC013C5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20894" y="1885872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43" name="Graphic 142" descr="Computer outline">
                  <a:extLst>
                    <a:ext uri="{FF2B5EF4-FFF2-40B4-BE49-F238E27FC236}">
                      <a16:creationId xmlns:a16="http://schemas.microsoft.com/office/drawing/2014/main" id="{0D369E55-9F9E-3787-E295-C19C3A38BA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19872" y="2564904"/>
                  <a:ext cx="914400" cy="914400"/>
                </a:xfrm>
                <a:prstGeom prst="rect">
                  <a:avLst/>
                </a:prstGeom>
              </p:spPr>
            </p:pic>
          </p:grpSp>
          <p:sp>
            <p:nvSpPr>
              <p:cNvPr id="147" name="Rectangle: Rounded Corners 146">
                <a:extLst>
                  <a:ext uri="{FF2B5EF4-FFF2-40B4-BE49-F238E27FC236}">
                    <a16:creationId xmlns:a16="http://schemas.microsoft.com/office/drawing/2014/main" id="{3D60AFD8-8522-EFD7-6BA2-774E0D0610DA}"/>
                  </a:ext>
                </a:extLst>
              </p:cNvPr>
              <p:cNvSpPr/>
              <p:nvPr/>
            </p:nvSpPr>
            <p:spPr>
              <a:xfrm>
                <a:off x="3419872" y="1547840"/>
                <a:ext cx="2304256" cy="284749"/>
              </a:xfrm>
              <a:prstGeom prst="roundRect">
                <a:avLst/>
              </a:prstGeom>
              <a:ln w="190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5">
                        <a:lumMod val="75000"/>
                      </a:schemeClr>
                    </a:solidFill>
                  </a:rPr>
                  <a:t>Securities Administration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E8F95996-095C-31D7-55B7-32B514793A64}"/>
                  </a:ext>
                </a:extLst>
              </p:cNvPr>
              <p:cNvSpPr txBox="1"/>
              <p:nvPr/>
            </p:nvSpPr>
            <p:spPr>
              <a:xfrm>
                <a:off x="4368150" y="2220959"/>
                <a:ext cx="1499716" cy="84214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72000" tIns="36000" rIns="72000" bIns="36000" rtlCol="0" anchor="ctr" anchorCtr="0">
                <a:spAutoFit/>
              </a:bodyPr>
              <a:lstStyle/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5">
                        <a:lumMod val="75000"/>
                      </a:schemeClr>
                    </a:solidFill>
                  </a:rPr>
                  <a:t>Bond factors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endParaRPr lang="en-GB" sz="1000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5">
                        <a:lumMod val="75000"/>
                      </a:schemeClr>
                    </a:solidFill>
                  </a:rPr>
                  <a:t>Payment generation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endParaRPr lang="en-GB" sz="1000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5">
                        <a:lumMod val="75000"/>
                      </a:schemeClr>
                    </a:solidFill>
                  </a:rPr>
                  <a:t>Payment distribution</a:t>
                </a:r>
              </a:p>
            </p:txBody>
          </p:sp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004825CB-550C-DE82-43C5-0DC075F12B27}"/>
                </a:ext>
              </a:extLst>
            </p:cNvPr>
            <p:cNvGrpSpPr/>
            <p:nvPr/>
          </p:nvGrpSpPr>
          <p:grpSpPr>
            <a:xfrm>
              <a:off x="5838730" y="1547840"/>
              <a:ext cx="2709893" cy="1810712"/>
              <a:chOff x="5838730" y="1547840"/>
              <a:chExt cx="2709893" cy="1810712"/>
            </a:xfrm>
          </p:grpSpPr>
          <p:sp>
            <p:nvSpPr>
              <p:cNvPr id="149" name="Rectangle: Rounded Corners 148">
                <a:extLst>
                  <a:ext uri="{FF2B5EF4-FFF2-40B4-BE49-F238E27FC236}">
                    <a16:creationId xmlns:a16="http://schemas.microsoft.com/office/drawing/2014/main" id="{18E85BB3-D9F0-25F4-BD06-9896F6A6B585}"/>
                  </a:ext>
                </a:extLst>
              </p:cNvPr>
              <p:cNvSpPr/>
              <p:nvPr/>
            </p:nvSpPr>
            <p:spPr>
              <a:xfrm>
                <a:off x="6300192" y="1547840"/>
                <a:ext cx="1922312" cy="284749"/>
              </a:xfrm>
              <a:prstGeom prst="roundRect">
                <a:avLst/>
              </a:prstGeom>
              <a:ln w="190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3"/>
                    </a:solidFill>
                  </a:rPr>
                  <a:t>Securities Reporting</a:t>
                </a:r>
              </a:p>
            </p:txBody>
          </p:sp>
          <p:pic>
            <p:nvPicPr>
              <p:cNvPr id="151" name="Graphic 150" descr="Document outline">
                <a:extLst>
                  <a:ext uri="{FF2B5EF4-FFF2-40B4-BE49-F238E27FC236}">
                    <a16:creationId xmlns:a16="http://schemas.microsoft.com/office/drawing/2014/main" id="{749E3E30-60C3-DDE9-8629-A1C1DF23DD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838730" y="1941977"/>
                <a:ext cx="1416575" cy="1416575"/>
              </a:xfrm>
              <a:prstGeom prst="rect">
                <a:avLst/>
              </a:prstGeom>
            </p:spPr>
          </p:pic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34DCDEE3-1D36-CB29-0B9B-FC4CE202591B}"/>
                  </a:ext>
                </a:extLst>
              </p:cNvPr>
              <p:cNvSpPr txBox="1"/>
              <p:nvPr/>
            </p:nvSpPr>
            <p:spPr>
              <a:xfrm>
                <a:off x="7048907" y="1982970"/>
                <a:ext cx="1499716" cy="1334587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72000" tIns="36000" rIns="72000" bIns="36000" rtlCol="0" anchor="ctr" anchorCtr="0">
                <a:spAutoFit/>
              </a:bodyPr>
              <a:lstStyle/>
              <a:p>
                <a:r>
                  <a:rPr lang="en-GB" sz="1100" dirty="0">
                    <a:solidFill>
                      <a:schemeClr val="accent3"/>
                    </a:solidFill>
                  </a:rPr>
                  <a:t>Disclosures reporting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3"/>
                    </a:solidFill>
                  </a:rPr>
                  <a:t>Vendors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3"/>
                    </a:solidFill>
                  </a:rPr>
                  <a:t>Investors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endParaRPr lang="en-GB" sz="1000" dirty="0">
                  <a:solidFill>
                    <a:schemeClr val="accent3"/>
                  </a:solidFill>
                </a:endParaRPr>
              </a:p>
              <a:p>
                <a:r>
                  <a:rPr lang="en-GB" sz="1100" dirty="0">
                    <a:solidFill>
                      <a:schemeClr val="accent3"/>
                    </a:solidFill>
                  </a:rPr>
                  <a:t>Tax reporting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3"/>
                    </a:solidFill>
                  </a:rPr>
                  <a:t>IRS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3"/>
                    </a:solidFill>
                  </a:rPr>
                  <a:t>Vendors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1000" dirty="0">
                    <a:solidFill>
                      <a:schemeClr val="accent3"/>
                    </a:solidFill>
                  </a:rPr>
                  <a:t>Investors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690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The Bangladesh BCDP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0320055-E102-0040-33C8-FAD6A1A7F038}"/>
              </a:ext>
            </a:extLst>
          </p:cNvPr>
          <p:cNvSpPr/>
          <p:nvPr/>
        </p:nvSpPr>
        <p:spPr>
          <a:xfrm>
            <a:off x="1132933" y="1295765"/>
            <a:ext cx="6878134" cy="318801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pPr algn="ctr"/>
            <a:r>
              <a:rPr lang="en-GB" sz="1400" b="1" dirty="0">
                <a:solidFill>
                  <a:schemeClr val="accent1"/>
                </a:solidFill>
              </a:rPr>
              <a:t>Figure 6.1: The Bangladesh Climate and Development Platform (BCDP)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31825BF-C7EC-CFF1-38E8-4585FDFF9E1C}"/>
              </a:ext>
            </a:extLst>
          </p:cNvPr>
          <p:cNvGrpSpPr/>
          <p:nvPr/>
        </p:nvGrpSpPr>
        <p:grpSpPr>
          <a:xfrm>
            <a:off x="860716" y="2295151"/>
            <a:ext cx="7422568" cy="1997945"/>
            <a:chOff x="860716" y="2295151"/>
            <a:chExt cx="7422568" cy="1997945"/>
          </a:xfrm>
        </p:grpSpPr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FEF48B1D-DE8D-6F23-B3A8-A963EF31B3B2}"/>
                </a:ext>
              </a:extLst>
            </p:cNvPr>
            <p:cNvSpPr txBox="1"/>
            <p:nvPr/>
          </p:nvSpPr>
          <p:spPr>
            <a:xfrm>
              <a:off x="5324200" y="2613392"/>
              <a:ext cx="2959084" cy="1611586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txBody>
            <a:bodyPr wrap="square" lIns="72000" tIns="36000" rIns="72000" bIns="36000" rtlCol="0" anchor="ctr" anchorCtr="0">
              <a:spAutoFit/>
            </a:bodyPr>
            <a:lstStyle/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International Monetary Fund (IMF)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World Bank Group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Asian Development Bank (ADB)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Asian Infrastructure Investment Bank (AIIB)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fr-FR" sz="1000" dirty="0">
                  <a:solidFill>
                    <a:schemeClr val="accent5">
                      <a:lumMod val="75000"/>
                    </a:schemeClr>
                  </a:solidFill>
                </a:rPr>
                <a:t>Agence Française de Développement (AFD)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Team Europe (EU and EIB)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Green Climate Fund (GCF)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Government of South Korea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Japan International Cooperation Agency (JICA)</a:t>
              </a:r>
            </a:p>
            <a:p>
              <a:pPr marL="108000" indent="-108000">
                <a:buClr>
                  <a:schemeClr val="accent5"/>
                </a:buClr>
                <a:buFont typeface="Wingdings" panose="05000000000000000000" pitchFamily="2" charset="2"/>
                <a:buChar char="§"/>
              </a:pPr>
              <a:r>
                <a:rPr lang="en-GB" sz="1000" dirty="0">
                  <a:solidFill>
                    <a:schemeClr val="accent5">
                      <a:lumMod val="75000"/>
                    </a:schemeClr>
                  </a:solidFill>
                </a:rPr>
                <a:t>United Kingdom</a:t>
              </a:r>
            </a:p>
          </p:txBody>
        </p:sp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3D60AFD8-8522-EFD7-6BA2-774E0D0610DA}"/>
                </a:ext>
              </a:extLst>
            </p:cNvPr>
            <p:cNvSpPr/>
            <p:nvPr/>
          </p:nvSpPr>
          <p:spPr>
            <a:xfrm>
              <a:off x="2546678" y="2295151"/>
              <a:ext cx="1777137" cy="489060"/>
            </a:xfrm>
            <a:prstGeom prst="round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/>
                  </a:solidFill>
                </a:rPr>
                <a:t>Government of Bangladesh (</a:t>
              </a:r>
              <a:r>
                <a:rPr lang="en-GB" sz="1200" b="1" dirty="0" err="1">
                  <a:solidFill>
                    <a:schemeClr val="accent1"/>
                  </a:solidFill>
                </a:rPr>
                <a:t>GoB</a:t>
              </a:r>
              <a:r>
                <a:rPr lang="en-GB" sz="1200" b="1" dirty="0">
                  <a:solidFill>
                    <a:schemeClr val="accent1"/>
                  </a:solidFill>
                </a:rPr>
                <a:t>)</a:t>
              </a:r>
            </a:p>
          </p:txBody>
        </p:sp>
        <p:sp>
          <p:nvSpPr>
            <p:cNvPr id="149" name="Rectangle: Rounded Corners 148">
              <a:extLst>
                <a:ext uri="{FF2B5EF4-FFF2-40B4-BE49-F238E27FC236}">
                  <a16:creationId xmlns:a16="http://schemas.microsoft.com/office/drawing/2014/main" id="{18E85BB3-D9F0-25F4-BD06-9896F6A6B585}"/>
                </a:ext>
              </a:extLst>
            </p:cNvPr>
            <p:cNvSpPr/>
            <p:nvPr/>
          </p:nvSpPr>
          <p:spPr>
            <a:xfrm>
              <a:off x="860716" y="3076722"/>
              <a:ext cx="1008112" cy="693371"/>
            </a:xfrm>
            <a:prstGeom prst="roundRect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3"/>
                  </a:solidFill>
                </a:rPr>
                <a:t>Climate </a:t>
              </a:r>
              <a:br>
                <a:rPr lang="en-GB" sz="1200" b="1" dirty="0">
                  <a:solidFill>
                    <a:schemeClr val="accent3"/>
                  </a:solidFill>
                </a:rPr>
              </a:br>
              <a:r>
                <a:rPr lang="en-GB" sz="1200" b="1" dirty="0">
                  <a:solidFill>
                    <a:schemeClr val="accent3"/>
                  </a:solidFill>
                </a:rPr>
                <a:t>Project </a:t>
              </a:r>
              <a:br>
                <a:rPr lang="en-GB" sz="1200" b="1" dirty="0">
                  <a:solidFill>
                    <a:schemeClr val="accent3"/>
                  </a:solidFill>
                </a:rPr>
              </a:br>
              <a:r>
                <a:rPr lang="en-GB" sz="1200" b="1" dirty="0">
                  <a:solidFill>
                    <a:schemeClr val="accent3"/>
                  </a:solidFill>
                </a:rPr>
                <a:t>Pipeline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781A8E6-FA41-9A8A-6A2E-EA272D51E61D}"/>
                </a:ext>
              </a:extLst>
            </p:cNvPr>
            <p:cNvSpPr/>
            <p:nvPr/>
          </p:nvSpPr>
          <p:spPr>
            <a:xfrm>
              <a:off x="2546678" y="3167324"/>
              <a:ext cx="1777137" cy="489060"/>
            </a:xfrm>
            <a:prstGeom prst="round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/>
                  </a:solidFill>
                </a:rPr>
                <a:t>BCDP / BCDP Secretariat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ACBEB0C1-3627-36CD-24FF-990A670D7DCB}"/>
                </a:ext>
              </a:extLst>
            </p:cNvPr>
            <p:cNvSpPr/>
            <p:nvPr/>
          </p:nvSpPr>
          <p:spPr>
            <a:xfrm>
              <a:off x="2546678" y="4008347"/>
              <a:ext cx="1777137" cy="284749"/>
            </a:xfrm>
            <a:prstGeom prst="round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/>
                  </a:solidFill>
                </a:rPr>
                <a:t>ADB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C45FB38-11FB-9EFE-EA1D-00847D298F01}"/>
                </a:ext>
              </a:extLst>
            </p:cNvPr>
            <p:cNvCxnSpPr>
              <a:stCxn id="4" idx="3"/>
            </p:cNvCxnSpPr>
            <p:nvPr/>
          </p:nvCxnSpPr>
          <p:spPr>
            <a:xfrm flipV="1">
              <a:off x="4323815" y="2784211"/>
              <a:ext cx="1000385" cy="627643"/>
            </a:xfrm>
            <a:prstGeom prst="straightConnector1">
              <a:avLst/>
            </a:prstGeom>
            <a:ln w="19050">
              <a:solidFill>
                <a:schemeClr val="accent5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0C20AB8-8629-6AB4-B017-429853336D30}"/>
                </a:ext>
              </a:extLst>
            </p:cNvPr>
            <p:cNvCxnSpPr>
              <a:stCxn id="4" idx="3"/>
            </p:cNvCxnSpPr>
            <p:nvPr/>
          </p:nvCxnSpPr>
          <p:spPr>
            <a:xfrm flipV="1">
              <a:off x="4323815" y="3126390"/>
              <a:ext cx="1000385" cy="285464"/>
            </a:xfrm>
            <a:prstGeom prst="straightConnector1">
              <a:avLst/>
            </a:prstGeom>
            <a:ln w="19050">
              <a:solidFill>
                <a:schemeClr val="accent5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8E4ECFA-5E4B-28C2-E1AF-8BAD84914E0D}"/>
                </a:ext>
              </a:extLst>
            </p:cNvPr>
            <p:cNvCxnSpPr>
              <a:stCxn id="4" idx="3"/>
              <a:endCxn id="145" idx="1"/>
            </p:cNvCxnSpPr>
            <p:nvPr/>
          </p:nvCxnSpPr>
          <p:spPr>
            <a:xfrm>
              <a:off x="4323815" y="3411854"/>
              <a:ext cx="1000385" cy="7331"/>
            </a:xfrm>
            <a:prstGeom prst="straightConnector1">
              <a:avLst/>
            </a:prstGeom>
            <a:ln w="19050">
              <a:solidFill>
                <a:schemeClr val="accent5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31F1FB9-AC15-86E0-CDB3-136A66B1206F}"/>
                </a:ext>
              </a:extLst>
            </p:cNvPr>
            <p:cNvCxnSpPr>
              <a:stCxn id="4" idx="3"/>
            </p:cNvCxnSpPr>
            <p:nvPr/>
          </p:nvCxnSpPr>
          <p:spPr>
            <a:xfrm>
              <a:off x="4323815" y="3411854"/>
              <a:ext cx="1000385" cy="294873"/>
            </a:xfrm>
            <a:prstGeom prst="straightConnector1">
              <a:avLst/>
            </a:prstGeom>
            <a:ln w="19050">
              <a:solidFill>
                <a:schemeClr val="accent5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F31B895-964F-F63F-0013-DE365DA6F976}"/>
                </a:ext>
              </a:extLst>
            </p:cNvPr>
            <p:cNvCxnSpPr>
              <a:stCxn id="4" idx="3"/>
            </p:cNvCxnSpPr>
            <p:nvPr/>
          </p:nvCxnSpPr>
          <p:spPr>
            <a:xfrm>
              <a:off x="4323815" y="3411854"/>
              <a:ext cx="1000385" cy="597111"/>
            </a:xfrm>
            <a:prstGeom prst="straightConnector1">
              <a:avLst/>
            </a:prstGeom>
            <a:ln w="19050">
              <a:solidFill>
                <a:schemeClr val="accent5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067D7A1F-E29E-54A6-FEA1-54287AB7FE79}"/>
                </a:ext>
              </a:extLst>
            </p:cNvPr>
            <p:cNvSpPr/>
            <p:nvPr/>
          </p:nvSpPr>
          <p:spPr>
            <a:xfrm>
              <a:off x="3308988" y="2784211"/>
              <a:ext cx="209310" cy="383113"/>
            </a:xfrm>
            <a:prstGeom prst="downArrow">
              <a:avLst/>
            </a:prstGeom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Arrow: Up 19">
              <a:extLst>
                <a:ext uri="{FF2B5EF4-FFF2-40B4-BE49-F238E27FC236}">
                  <a16:creationId xmlns:a16="http://schemas.microsoft.com/office/drawing/2014/main" id="{88EE352A-B06B-E05C-E242-123FDFE1FEA3}"/>
                </a:ext>
              </a:extLst>
            </p:cNvPr>
            <p:cNvSpPr/>
            <p:nvPr/>
          </p:nvSpPr>
          <p:spPr>
            <a:xfrm>
              <a:off x="3308988" y="3655291"/>
              <a:ext cx="209310" cy="353055"/>
            </a:xfrm>
            <a:prstGeom prst="upArrow">
              <a:avLst/>
            </a:prstGeom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Arrow: Left-Right 20">
              <a:extLst>
                <a:ext uri="{FF2B5EF4-FFF2-40B4-BE49-F238E27FC236}">
                  <a16:creationId xmlns:a16="http://schemas.microsoft.com/office/drawing/2014/main" id="{23CD5919-BEFE-C904-C765-7D080A479F16}"/>
                </a:ext>
              </a:extLst>
            </p:cNvPr>
            <p:cNvSpPr/>
            <p:nvPr/>
          </p:nvSpPr>
          <p:spPr>
            <a:xfrm>
              <a:off x="1883076" y="3290216"/>
              <a:ext cx="634643" cy="278805"/>
            </a:xfrm>
            <a:prstGeom prst="leftRight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02E6C449-DDDF-8D4F-69B8-57366C2280D0}"/>
                </a:ext>
              </a:extLst>
            </p:cNvPr>
            <p:cNvSpPr/>
            <p:nvPr/>
          </p:nvSpPr>
          <p:spPr>
            <a:xfrm>
              <a:off x="5324200" y="2345669"/>
              <a:ext cx="2959084" cy="267723"/>
            </a:xfrm>
            <a:prstGeom prst="roundRect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accent5">
                      <a:lumMod val="75000"/>
                    </a:schemeClr>
                  </a:solidFill>
                </a:rPr>
                <a:t>Partners / Financing Providers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B8A54F07-1D0C-BA7A-88D7-5F01650931F8}"/>
                </a:ext>
              </a:extLst>
            </p:cNvPr>
            <p:cNvSpPr/>
            <p:nvPr/>
          </p:nvSpPr>
          <p:spPr>
            <a:xfrm>
              <a:off x="2631138" y="3757649"/>
              <a:ext cx="1600593" cy="250697"/>
            </a:xfrm>
            <a:prstGeom prst="roundRect">
              <a:avLst/>
            </a:prstGeom>
            <a:noFill/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Technical       assistance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5763B1C5-F776-26F3-6446-B2D2D46ABC6D}"/>
                </a:ext>
              </a:extLst>
            </p:cNvPr>
            <p:cNvSpPr/>
            <p:nvPr/>
          </p:nvSpPr>
          <p:spPr>
            <a:xfrm>
              <a:off x="2643826" y="2803065"/>
              <a:ext cx="817550" cy="250697"/>
            </a:xfrm>
            <a:prstGeom prst="roundRect">
              <a:avLst/>
            </a:prstGeom>
            <a:noFill/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Steering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F6D7196-8B8F-2E61-50EB-E52F0B469468}"/>
                </a:ext>
              </a:extLst>
            </p:cNvPr>
            <p:cNvSpPr/>
            <p:nvPr/>
          </p:nvSpPr>
          <p:spPr>
            <a:xfrm>
              <a:off x="1845234" y="3005026"/>
              <a:ext cx="710324" cy="250697"/>
            </a:xfrm>
            <a:prstGeom prst="roundRect">
              <a:avLst/>
            </a:prstGeom>
            <a:noFill/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3"/>
                  </a:solidFill>
                </a:rPr>
                <a:t>Selection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FC6C2EC2-0B47-5236-D8E3-E33916AE1119}"/>
                </a:ext>
              </a:extLst>
            </p:cNvPr>
            <p:cNvSpPr/>
            <p:nvPr/>
          </p:nvSpPr>
          <p:spPr>
            <a:xfrm>
              <a:off x="1797638" y="3594818"/>
              <a:ext cx="805517" cy="250697"/>
            </a:xfrm>
            <a:prstGeom prst="roundRect">
              <a:avLst/>
            </a:prstGeom>
            <a:noFill/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3"/>
                  </a:solidFill>
                </a:rPr>
                <a:t>Financing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84DC6F8D-2884-6EAD-1D45-F897A8AE118A}"/>
                </a:ext>
              </a:extLst>
            </p:cNvPr>
            <p:cNvSpPr/>
            <p:nvPr/>
          </p:nvSpPr>
          <p:spPr>
            <a:xfrm rot="19665903">
              <a:off x="4409773" y="2832421"/>
              <a:ext cx="805517" cy="250697"/>
            </a:xfrm>
            <a:prstGeom prst="roundRect">
              <a:avLst/>
            </a:prstGeom>
            <a:noFill/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5"/>
                  </a:solidFill>
                </a:rPr>
                <a:t>Financing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648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MDB Loan-Level Digital Infrastructure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F81828A-119C-E372-2BBE-0CA991290755}"/>
              </a:ext>
            </a:extLst>
          </p:cNvPr>
          <p:cNvGrpSpPr/>
          <p:nvPr/>
        </p:nvGrpSpPr>
        <p:grpSpPr>
          <a:xfrm>
            <a:off x="299927" y="1237993"/>
            <a:ext cx="8736569" cy="3847191"/>
            <a:chOff x="299927" y="1237993"/>
            <a:chExt cx="8736569" cy="3847191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DB17D3E-195F-F6A1-D2D1-E3815F202F93}"/>
                </a:ext>
              </a:extLst>
            </p:cNvPr>
            <p:cNvSpPr/>
            <p:nvPr/>
          </p:nvSpPr>
          <p:spPr>
            <a:xfrm>
              <a:off x="2317285" y="1556794"/>
              <a:ext cx="5008461" cy="3528390"/>
            </a:xfrm>
            <a:prstGeom prst="roundRect">
              <a:avLst>
                <a:gd name="adj" fmla="val 8195"/>
              </a:avLst>
            </a:prstGeom>
            <a:no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10653FE7-C6D0-E321-7C26-62910FC904AC}"/>
                </a:ext>
              </a:extLst>
            </p:cNvPr>
            <p:cNvGrpSpPr/>
            <p:nvPr/>
          </p:nvGrpSpPr>
          <p:grpSpPr>
            <a:xfrm>
              <a:off x="303718" y="1830276"/>
              <a:ext cx="1022502" cy="446596"/>
              <a:chOff x="303718" y="1830276"/>
              <a:chExt cx="1022502" cy="446596"/>
            </a:xfrm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F646F7CB-2E86-0C1D-3905-5DBCFE075664}"/>
                  </a:ext>
                </a:extLst>
              </p:cNvPr>
              <p:cNvSpPr/>
              <p:nvPr/>
            </p:nvSpPr>
            <p:spPr>
              <a:xfrm rot="16200000">
                <a:off x="1010548" y="1961200"/>
                <a:ext cx="446400" cy="184944"/>
              </a:xfrm>
              <a:prstGeom prst="rect">
                <a:avLst/>
              </a:prstGeom>
              <a:ln w="12700"/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ctr"/>
              <a:lstStyle/>
              <a:p>
                <a:pPr algn="ctr"/>
                <a:r>
                  <a:rPr lang="en-GB" sz="600" dirty="0">
                    <a:solidFill>
                      <a:schemeClr val="tx1"/>
                    </a:solidFill>
                  </a:rPr>
                  <a:t>TEMPLATE</a:t>
                </a:r>
                <a:endParaRPr lang="en-GB" sz="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EC6BE30D-5BB8-F44D-BCAB-1AD5C9C90A12}"/>
                  </a:ext>
                </a:extLst>
              </p:cNvPr>
              <p:cNvSpPr/>
              <p:nvPr/>
            </p:nvSpPr>
            <p:spPr>
              <a:xfrm>
                <a:off x="303718" y="1830276"/>
                <a:ext cx="834350" cy="446596"/>
              </a:xfrm>
              <a:prstGeom prst="rect">
                <a:avLst/>
              </a:prstGeom>
              <a:ln w="127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72000" tIns="36000" rIns="72000" bIns="36000" rtlCol="0" anchor="ctr"/>
              <a:lstStyle/>
              <a:p>
                <a:pPr algn="ctr"/>
                <a:r>
                  <a:rPr lang="en-GB" sz="1600" dirty="0">
                    <a:solidFill>
                      <a:schemeClr val="bg1"/>
                    </a:solidFill>
                  </a:rPr>
                  <a:t>MDB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D76E37E-B1FF-D28B-2780-FA6FFF5E7694}"/>
                </a:ext>
              </a:extLst>
            </p:cNvPr>
            <p:cNvSpPr/>
            <p:nvPr/>
          </p:nvSpPr>
          <p:spPr>
            <a:xfrm>
              <a:off x="2459607" y="1696026"/>
              <a:ext cx="816249" cy="3232729"/>
            </a:xfrm>
            <a:prstGeom prst="rect">
              <a:avLst/>
            </a:prstGeom>
            <a:ln w="19050"/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Loan Data Control</a:t>
              </a:r>
            </a:p>
          </p:txBody>
        </p:sp>
        <p:cxnSp>
          <p:nvCxnSpPr>
            <p:cNvPr id="170" name="Connector: Elbow 169">
              <a:extLst>
                <a:ext uri="{FF2B5EF4-FFF2-40B4-BE49-F238E27FC236}">
                  <a16:creationId xmlns:a16="http://schemas.microsoft.com/office/drawing/2014/main" id="{69364651-7CBC-D14E-522A-FDAF67750D32}"/>
                </a:ext>
              </a:extLst>
            </p:cNvPr>
            <p:cNvCxnSpPr>
              <a:cxnSpLocks/>
              <a:stCxn id="249" idx="2"/>
              <a:endCxn id="15" idx="1"/>
            </p:cNvCxnSpPr>
            <p:nvPr/>
          </p:nvCxnSpPr>
          <p:spPr>
            <a:xfrm>
              <a:off x="1322429" y="2934887"/>
              <a:ext cx="1137178" cy="377504"/>
            </a:xfrm>
            <a:prstGeom prst="bentConnector3">
              <a:avLst>
                <a:gd name="adj1" fmla="val 15156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Connector: Elbow 170">
              <a:extLst>
                <a:ext uri="{FF2B5EF4-FFF2-40B4-BE49-F238E27FC236}">
                  <a16:creationId xmlns:a16="http://schemas.microsoft.com/office/drawing/2014/main" id="{E8D83CA2-DB07-6D39-3698-04DDEE4CFF3F}"/>
                </a:ext>
              </a:extLst>
            </p:cNvPr>
            <p:cNvCxnSpPr>
              <a:cxnSpLocks/>
              <a:stCxn id="253" idx="2"/>
              <a:endCxn id="15" idx="1"/>
            </p:cNvCxnSpPr>
            <p:nvPr/>
          </p:nvCxnSpPr>
          <p:spPr>
            <a:xfrm flipV="1">
              <a:off x="1326852" y="3312391"/>
              <a:ext cx="1132755" cy="480162"/>
            </a:xfrm>
            <a:prstGeom prst="bentConnector3">
              <a:avLst>
                <a:gd name="adj1" fmla="val 15020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Connector: Elbow 171">
              <a:extLst>
                <a:ext uri="{FF2B5EF4-FFF2-40B4-BE49-F238E27FC236}">
                  <a16:creationId xmlns:a16="http://schemas.microsoft.com/office/drawing/2014/main" id="{D9D30F9D-77B4-4D91-9D5C-B735004BFC76}"/>
                </a:ext>
              </a:extLst>
            </p:cNvPr>
            <p:cNvCxnSpPr>
              <a:cxnSpLocks/>
              <a:stCxn id="256" idx="2"/>
              <a:endCxn id="15" idx="1"/>
            </p:cNvCxnSpPr>
            <p:nvPr/>
          </p:nvCxnSpPr>
          <p:spPr>
            <a:xfrm flipV="1">
              <a:off x="1332744" y="3312391"/>
              <a:ext cx="1126863" cy="1242154"/>
            </a:xfrm>
            <a:prstGeom prst="bentConnector3">
              <a:avLst>
                <a:gd name="adj1" fmla="val 14499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3" name="Connector: Elbow 172">
              <a:extLst>
                <a:ext uri="{FF2B5EF4-FFF2-40B4-BE49-F238E27FC236}">
                  <a16:creationId xmlns:a16="http://schemas.microsoft.com/office/drawing/2014/main" id="{80E9EC48-AE39-0B29-292B-BBCFA73CBFAE}"/>
                </a:ext>
              </a:extLst>
            </p:cNvPr>
            <p:cNvCxnSpPr>
              <a:cxnSpLocks/>
              <a:stCxn id="189" idx="2"/>
              <a:endCxn id="15" idx="1"/>
            </p:cNvCxnSpPr>
            <p:nvPr/>
          </p:nvCxnSpPr>
          <p:spPr>
            <a:xfrm>
              <a:off x="1326220" y="2053672"/>
              <a:ext cx="1133387" cy="1258719"/>
            </a:xfrm>
            <a:prstGeom prst="bentConnector3">
              <a:avLst>
                <a:gd name="adj1" fmla="val 15039"/>
              </a:avLst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02D7F2C-3458-DAC9-4443-BB673DBF5EF5}"/>
                </a:ext>
              </a:extLst>
            </p:cNvPr>
            <p:cNvSpPr txBox="1"/>
            <p:nvPr/>
          </p:nvSpPr>
          <p:spPr>
            <a:xfrm>
              <a:off x="1518899" y="2917275"/>
              <a:ext cx="696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Loan level data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FF30992-F369-0514-868B-DBC35B5E4588}"/>
                </a:ext>
              </a:extLst>
            </p:cNvPr>
            <p:cNvSpPr txBox="1"/>
            <p:nvPr/>
          </p:nvSpPr>
          <p:spPr>
            <a:xfrm>
              <a:off x="1475656" y="3363189"/>
              <a:ext cx="913245" cy="488201"/>
            </a:xfrm>
            <a:prstGeom prst="rect">
              <a:avLst/>
            </a:prstGeom>
            <a:noFill/>
          </p:spPr>
          <p:txBody>
            <a:bodyPr wrap="none" lIns="72000" tIns="36000" rIns="72000" bIns="36000" rtlCol="0">
              <a:spAutoFit/>
            </a:bodyPr>
            <a:lstStyle/>
            <a:p>
              <a:r>
                <a:rPr lang="en-GB" sz="900" dirty="0"/>
                <a:t>Existing </a:t>
              </a:r>
            </a:p>
            <a:p>
              <a:r>
                <a:rPr lang="en-GB" sz="900" dirty="0"/>
                <a:t>securitisations </a:t>
              </a:r>
              <a:br>
                <a:rPr lang="en-GB" sz="900" dirty="0"/>
              </a:br>
              <a:r>
                <a:rPr lang="en-GB" sz="900" dirty="0"/>
                <a:t>/ guarantees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8494FF87-DF4F-E769-419F-E0FD4ECDD40C}"/>
                </a:ext>
              </a:extLst>
            </p:cNvPr>
            <p:cNvSpPr/>
            <p:nvPr/>
          </p:nvSpPr>
          <p:spPr>
            <a:xfrm>
              <a:off x="6035417" y="2463871"/>
              <a:ext cx="1127735" cy="1901217"/>
            </a:xfrm>
            <a:prstGeom prst="roundRect">
              <a:avLst/>
            </a:prstGeom>
            <a:solidFill>
              <a:schemeClr val="accent5"/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72000" tIns="36000" rIns="72000" bIns="36000" rtlCol="0" anchor="ctr"/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Georgia" panose="02040502050405020303" pitchFamily="18" charset="0"/>
                </a:rPr>
                <a:t>Historical Performance Analysis</a:t>
              </a:r>
            </a:p>
            <a:p>
              <a:pPr algn="ctr"/>
              <a:endParaRPr lang="en-GB" sz="10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Georgia" panose="02040502050405020303" pitchFamily="18" charset="0"/>
                </a:rPr>
                <a:t>PDs, LGDs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Georgia" panose="02040502050405020303" pitchFamily="18" charset="0"/>
                </a:rPr>
                <a:t>Correlations</a:t>
              </a:r>
            </a:p>
          </p:txBody>
        </p: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5917CB92-786E-FC4C-0DBE-BDEF7E094478}"/>
                </a:ext>
              </a:extLst>
            </p:cNvPr>
            <p:cNvSpPr/>
            <p:nvPr/>
          </p:nvSpPr>
          <p:spPr>
            <a:xfrm>
              <a:off x="5537203" y="3352367"/>
              <a:ext cx="416753" cy="234381"/>
            </a:xfrm>
            <a:prstGeom prst="rightArrow">
              <a:avLst/>
            </a:prstGeom>
            <a:ln w="12700"/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Flowchart: Document 42">
              <a:extLst>
                <a:ext uri="{FF2B5EF4-FFF2-40B4-BE49-F238E27FC236}">
                  <a16:creationId xmlns:a16="http://schemas.microsoft.com/office/drawing/2014/main" id="{D1E53A8F-45AE-C9B3-DBDA-57C0AFBAB7F8}"/>
                </a:ext>
              </a:extLst>
            </p:cNvPr>
            <p:cNvSpPr/>
            <p:nvPr/>
          </p:nvSpPr>
          <p:spPr>
            <a:xfrm>
              <a:off x="7983728" y="2780928"/>
              <a:ext cx="661690" cy="548635"/>
            </a:xfrm>
            <a:prstGeom prst="flowChartDocumen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tIns="36000" rIns="72000" bIns="36000" rtlCol="0" anchor="ctr"/>
            <a:lstStyle/>
            <a:p>
              <a:pPr algn="ctr"/>
              <a:r>
                <a:rPr lang="en-GB" sz="900" b="1" dirty="0">
                  <a:solidFill>
                    <a:schemeClr val="accent2"/>
                  </a:solidFill>
                </a:rPr>
                <a:t>Ad hoc analyses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FA6BB49-2E16-C860-8DE7-65DF6577BA1D}"/>
                </a:ext>
              </a:extLst>
            </p:cNvPr>
            <p:cNvSpPr txBox="1"/>
            <p:nvPr/>
          </p:nvSpPr>
          <p:spPr>
            <a:xfrm>
              <a:off x="7667998" y="4653136"/>
              <a:ext cx="1368498" cy="334313"/>
            </a:xfrm>
            <a:prstGeom prst="rect">
              <a:avLst/>
            </a:prstGeom>
            <a:noFill/>
          </p:spPr>
          <p:txBody>
            <a:bodyPr wrap="none" lIns="72000" tIns="36000" rIns="72000" bIns="36000" rtlCol="0" anchor="ctr" anchorCtr="0">
              <a:spAutoFit/>
            </a:bodyPr>
            <a:lstStyle>
              <a:defPPr>
                <a:defRPr lang="en-US"/>
              </a:defPPr>
              <a:lvl1pPr marL="108000" indent="-108000">
                <a:buFont typeface="Wingdings" panose="05000000000000000000" pitchFamily="2" charset="2"/>
                <a:buChar char="§"/>
                <a:defRPr sz="1000"/>
              </a:lvl1pPr>
            </a:lstStyle>
            <a:p>
              <a:pPr marL="0" indent="0" algn="ctr">
                <a:buNone/>
              </a:pPr>
              <a:r>
                <a:rPr lang="en-GB" sz="900" dirty="0">
                  <a:solidFill>
                    <a:schemeClr val="accent2"/>
                  </a:solidFill>
                </a:rPr>
                <a:t>Ad hoc analyses</a:t>
              </a:r>
            </a:p>
            <a:p>
              <a:pPr marL="0" indent="0" algn="ctr">
                <a:buNone/>
              </a:pPr>
              <a:r>
                <a:rPr lang="en-GB" sz="800" dirty="0">
                  <a:solidFill>
                    <a:schemeClr val="accent2"/>
                  </a:solidFill>
                </a:rPr>
                <a:t>(e.g. sustainability reports)</a:t>
              </a:r>
              <a:endParaRPr lang="en-GB" sz="900" dirty="0">
                <a:solidFill>
                  <a:schemeClr val="accent2"/>
                </a:solidFill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DBE541C-7FB4-2A01-5119-18C6D1A4691F}"/>
                </a:ext>
              </a:extLst>
            </p:cNvPr>
            <p:cNvCxnSpPr>
              <a:cxnSpLocks/>
            </p:cNvCxnSpPr>
            <p:nvPr/>
          </p:nvCxnSpPr>
          <p:spPr>
            <a:xfrm>
              <a:off x="7325746" y="2103062"/>
              <a:ext cx="592776" cy="0"/>
            </a:xfrm>
            <a:prstGeom prst="line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C12B19D-C6BB-7805-D0DF-A55EF9BA8EA0}"/>
                </a:ext>
              </a:extLst>
            </p:cNvPr>
            <p:cNvCxnSpPr>
              <a:cxnSpLocks/>
            </p:cNvCxnSpPr>
            <p:nvPr/>
          </p:nvCxnSpPr>
          <p:spPr>
            <a:xfrm>
              <a:off x="7325746" y="3055245"/>
              <a:ext cx="592776" cy="1"/>
            </a:xfrm>
            <a:prstGeom prst="line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F5F18F8-D587-57AB-2A18-344D79357B90}"/>
                </a:ext>
              </a:extLst>
            </p:cNvPr>
            <p:cNvSpPr txBox="1"/>
            <p:nvPr/>
          </p:nvSpPr>
          <p:spPr>
            <a:xfrm>
              <a:off x="7668344" y="3861048"/>
              <a:ext cx="1293156" cy="211203"/>
            </a:xfrm>
            <a:prstGeom prst="rect">
              <a:avLst/>
            </a:prstGeom>
            <a:noFill/>
          </p:spPr>
          <p:txBody>
            <a:bodyPr wrap="none" lIns="72000" tIns="36000" rIns="72000" bIns="36000" rtlCol="0" anchor="ctr" anchorCtr="0">
              <a:spAutoFit/>
            </a:bodyPr>
            <a:lstStyle/>
            <a:p>
              <a:r>
                <a:rPr lang="en-GB" sz="900" b="1" dirty="0">
                  <a:solidFill>
                    <a:schemeClr val="accent2"/>
                  </a:solidFill>
                </a:rPr>
                <a:t>Access for research</a:t>
              </a: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AE54ADFB-AABB-B9DC-10B1-17FA1CFC7F27}"/>
                </a:ext>
              </a:extLst>
            </p:cNvPr>
            <p:cNvSpPr txBox="1"/>
            <p:nvPr/>
          </p:nvSpPr>
          <p:spPr>
            <a:xfrm>
              <a:off x="7812360" y="3356992"/>
              <a:ext cx="1057515" cy="349702"/>
            </a:xfrm>
            <a:prstGeom prst="rect">
              <a:avLst/>
            </a:prstGeom>
            <a:noFill/>
          </p:spPr>
          <p:txBody>
            <a:bodyPr wrap="none" lIns="72000" tIns="36000" rIns="72000" bIns="36000" rtlCol="0" anchor="ctr" anchorCtr="0">
              <a:spAutoFit/>
            </a:bodyPr>
            <a:lstStyle/>
            <a:p>
              <a:pPr marL="108000" indent="-108000">
                <a:buFont typeface="Wingdings" panose="05000000000000000000" pitchFamily="2" charset="2"/>
                <a:buChar char="§"/>
              </a:pPr>
              <a:r>
                <a:rPr lang="en-GB" sz="900" dirty="0">
                  <a:solidFill>
                    <a:schemeClr val="accent2"/>
                  </a:solidFill>
                </a:rPr>
                <a:t>Research</a:t>
              </a:r>
            </a:p>
            <a:p>
              <a:pPr marL="108000" indent="-108000">
                <a:buFont typeface="Wingdings" panose="05000000000000000000" pitchFamily="2" charset="2"/>
                <a:buChar char="§"/>
              </a:pPr>
              <a:r>
                <a:rPr lang="en-GB" sz="900" dirty="0">
                  <a:solidFill>
                    <a:schemeClr val="accent2"/>
                  </a:solidFill>
                </a:rPr>
                <a:t>Rating agencies</a:t>
              </a:r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01F295EE-BDA8-CC5A-92C8-035B3D4FEA58}"/>
                </a:ext>
              </a:extLst>
            </p:cNvPr>
            <p:cNvGrpSpPr/>
            <p:nvPr/>
          </p:nvGrpSpPr>
          <p:grpSpPr>
            <a:xfrm>
              <a:off x="299927" y="2711491"/>
              <a:ext cx="1022502" cy="446596"/>
              <a:chOff x="303718" y="1830276"/>
              <a:chExt cx="1022502" cy="446596"/>
            </a:xfrm>
          </p:grpSpPr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7B9A090C-2930-F18E-3CD2-C5D10460D6F6}"/>
                  </a:ext>
                </a:extLst>
              </p:cNvPr>
              <p:cNvSpPr/>
              <p:nvPr/>
            </p:nvSpPr>
            <p:spPr>
              <a:xfrm rot="16200000">
                <a:off x="1010548" y="1961200"/>
                <a:ext cx="446400" cy="184944"/>
              </a:xfrm>
              <a:prstGeom prst="rect">
                <a:avLst/>
              </a:prstGeom>
              <a:ln w="12700"/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ctr"/>
              <a:lstStyle/>
              <a:p>
                <a:pPr algn="ctr"/>
                <a:r>
                  <a:rPr lang="en-GB" sz="600" dirty="0">
                    <a:solidFill>
                      <a:schemeClr val="tx1"/>
                    </a:solidFill>
                  </a:rPr>
                  <a:t>TEMPLATE</a:t>
                </a:r>
                <a:endParaRPr lang="en-GB" sz="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4D7F1DED-C08D-8617-FD87-922385021D51}"/>
                  </a:ext>
                </a:extLst>
              </p:cNvPr>
              <p:cNvSpPr/>
              <p:nvPr/>
            </p:nvSpPr>
            <p:spPr>
              <a:xfrm>
                <a:off x="303718" y="1830276"/>
                <a:ext cx="834350" cy="446596"/>
              </a:xfrm>
              <a:prstGeom prst="rect">
                <a:avLst/>
              </a:prstGeom>
              <a:ln w="127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72000" tIns="36000" rIns="72000" bIns="36000" rtlCol="0" anchor="ctr"/>
              <a:lstStyle/>
              <a:p>
                <a:pPr algn="ctr"/>
                <a:r>
                  <a:rPr lang="en-GB" sz="1600" dirty="0">
                    <a:solidFill>
                      <a:schemeClr val="bg1"/>
                    </a:solidFill>
                  </a:rPr>
                  <a:t>MDB</a:t>
                </a:r>
              </a:p>
            </p:txBody>
          </p:sp>
        </p:grpSp>
        <p:grpSp>
          <p:nvGrpSpPr>
            <p:cNvPr id="252" name="Group 251">
              <a:extLst>
                <a:ext uri="{FF2B5EF4-FFF2-40B4-BE49-F238E27FC236}">
                  <a16:creationId xmlns:a16="http://schemas.microsoft.com/office/drawing/2014/main" id="{A55BDE62-6865-0A1D-37DC-BFE59E9D6A85}"/>
                </a:ext>
              </a:extLst>
            </p:cNvPr>
            <p:cNvGrpSpPr/>
            <p:nvPr/>
          </p:nvGrpSpPr>
          <p:grpSpPr>
            <a:xfrm>
              <a:off x="304350" y="3569157"/>
              <a:ext cx="1022502" cy="446596"/>
              <a:chOff x="303718" y="1830276"/>
              <a:chExt cx="1022502" cy="446596"/>
            </a:xfrm>
          </p:grpSpPr>
          <p:sp>
            <p:nvSpPr>
              <p:cNvPr id="253" name="Rectangle 252">
                <a:extLst>
                  <a:ext uri="{FF2B5EF4-FFF2-40B4-BE49-F238E27FC236}">
                    <a16:creationId xmlns:a16="http://schemas.microsoft.com/office/drawing/2014/main" id="{60353D29-FC72-BA49-FD34-AAC0F55F6ED5}"/>
                  </a:ext>
                </a:extLst>
              </p:cNvPr>
              <p:cNvSpPr/>
              <p:nvPr/>
            </p:nvSpPr>
            <p:spPr>
              <a:xfrm rot="16200000">
                <a:off x="1010548" y="1961200"/>
                <a:ext cx="446400" cy="184944"/>
              </a:xfrm>
              <a:prstGeom prst="rect">
                <a:avLst/>
              </a:prstGeom>
              <a:ln w="12700"/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ctr"/>
              <a:lstStyle/>
              <a:p>
                <a:pPr algn="ctr"/>
                <a:r>
                  <a:rPr lang="en-GB" sz="600" dirty="0">
                    <a:solidFill>
                      <a:schemeClr val="tx1"/>
                    </a:solidFill>
                  </a:rPr>
                  <a:t>TEMPLATE</a:t>
                </a:r>
                <a:endParaRPr lang="en-GB" sz="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35C8F468-138F-50E1-3A00-5C8FB1A27EC1}"/>
                  </a:ext>
                </a:extLst>
              </p:cNvPr>
              <p:cNvSpPr/>
              <p:nvPr/>
            </p:nvSpPr>
            <p:spPr>
              <a:xfrm>
                <a:off x="303718" y="1830276"/>
                <a:ext cx="834350" cy="446596"/>
              </a:xfrm>
              <a:prstGeom prst="rect">
                <a:avLst/>
              </a:prstGeom>
              <a:ln w="127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72000" tIns="36000" rIns="72000" bIns="36000" rtlCol="0" anchor="ctr"/>
              <a:lstStyle/>
              <a:p>
                <a:pPr algn="ctr"/>
                <a:r>
                  <a:rPr lang="en-GB" sz="1600" dirty="0">
                    <a:solidFill>
                      <a:schemeClr val="bg1"/>
                    </a:solidFill>
                  </a:rPr>
                  <a:t>MDB</a:t>
                </a:r>
              </a:p>
            </p:txBody>
          </p:sp>
        </p:grp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6E9868E8-58B2-1DF2-9E75-69B667DD42A5}"/>
                </a:ext>
              </a:extLst>
            </p:cNvPr>
            <p:cNvGrpSpPr/>
            <p:nvPr/>
          </p:nvGrpSpPr>
          <p:grpSpPr>
            <a:xfrm>
              <a:off x="310242" y="4331149"/>
              <a:ext cx="1022502" cy="446596"/>
              <a:chOff x="303718" y="1830276"/>
              <a:chExt cx="1022502" cy="446596"/>
            </a:xfrm>
          </p:grpSpPr>
          <p:sp>
            <p:nvSpPr>
              <p:cNvPr id="256" name="Rectangle 255">
                <a:extLst>
                  <a:ext uri="{FF2B5EF4-FFF2-40B4-BE49-F238E27FC236}">
                    <a16:creationId xmlns:a16="http://schemas.microsoft.com/office/drawing/2014/main" id="{F6F88ACE-3C5D-D724-6CAF-C56A3E7120AA}"/>
                  </a:ext>
                </a:extLst>
              </p:cNvPr>
              <p:cNvSpPr/>
              <p:nvPr/>
            </p:nvSpPr>
            <p:spPr>
              <a:xfrm rot="16200000">
                <a:off x="1010548" y="1961200"/>
                <a:ext cx="446400" cy="184944"/>
              </a:xfrm>
              <a:prstGeom prst="rect">
                <a:avLst/>
              </a:prstGeom>
              <a:ln w="12700"/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ctr"/>
              <a:lstStyle/>
              <a:p>
                <a:pPr algn="ctr"/>
                <a:r>
                  <a:rPr lang="en-GB" sz="600" dirty="0">
                    <a:solidFill>
                      <a:schemeClr val="tx1"/>
                    </a:solidFill>
                  </a:rPr>
                  <a:t>TEMPLATE</a:t>
                </a:r>
                <a:endParaRPr lang="en-GB" sz="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7" name="Rectangle 256">
                <a:extLst>
                  <a:ext uri="{FF2B5EF4-FFF2-40B4-BE49-F238E27FC236}">
                    <a16:creationId xmlns:a16="http://schemas.microsoft.com/office/drawing/2014/main" id="{D41CCF2B-F2D1-C29F-A798-AB057ACE49A4}"/>
                  </a:ext>
                </a:extLst>
              </p:cNvPr>
              <p:cNvSpPr/>
              <p:nvPr/>
            </p:nvSpPr>
            <p:spPr>
              <a:xfrm>
                <a:off x="303718" y="1830276"/>
                <a:ext cx="834350" cy="446596"/>
              </a:xfrm>
              <a:prstGeom prst="rect">
                <a:avLst/>
              </a:prstGeom>
              <a:ln w="127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72000" tIns="36000" rIns="72000" bIns="36000" rtlCol="0" anchor="ctr"/>
              <a:lstStyle/>
              <a:p>
                <a:pPr algn="ctr"/>
                <a:r>
                  <a:rPr lang="en-GB" sz="1600" dirty="0">
                    <a:solidFill>
                      <a:schemeClr val="bg1"/>
                    </a:solidFill>
                  </a:rPr>
                  <a:t>MDB</a:t>
                </a:r>
              </a:p>
            </p:txBody>
          </p:sp>
        </p:grpSp>
        <p:pic>
          <p:nvPicPr>
            <p:cNvPr id="269" name="Graphic 268" descr="Internet outline">
              <a:extLst>
                <a:ext uri="{FF2B5EF4-FFF2-40B4-BE49-F238E27FC236}">
                  <a16:creationId xmlns:a16="http://schemas.microsoft.com/office/drawing/2014/main" id="{0811B58A-96B0-95BF-F042-7ADAB196E2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852214" y="3894370"/>
              <a:ext cx="914400" cy="914400"/>
            </a:xfrm>
            <a:prstGeom prst="rect">
              <a:avLst/>
            </a:prstGeom>
          </p:spPr>
        </p:pic>
        <p:sp>
          <p:nvSpPr>
            <p:cNvPr id="270" name="Rectangle: Rounded Corners 269">
              <a:extLst>
                <a:ext uri="{FF2B5EF4-FFF2-40B4-BE49-F238E27FC236}">
                  <a16:creationId xmlns:a16="http://schemas.microsoft.com/office/drawing/2014/main" id="{0AF841E4-B624-C94C-0500-88D17A2034CB}"/>
                </a:ext>
              </a:extLst>
            </p:cNvPr>
            <p:cNvSpPr/>
            <p:nvPr/>
          </p:nvSpPr>
          <p:spPr>
            <a:xfrm>
              <a:off x="2589835" y="1237993"/>
              <a:ext cx="4463360" cy="318801"/>
            </a:xfrm>
            <a:prstGeom prst="roundRect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accent5">
                      <a:lumMod val="75000"/>
                    </a:schemeClr>
                  </a:solidFill>
                </a:rPr>
                <a:t>MDB Loan and Risk Transfer Data Repository</a:t>
              </a:r>
            </a:p>
          </p:txBody>
        </p:sp>
        <p:pic>
          <p:nvPicPr>
            <p:cNvPr id="277" name="Graphic 276" descr="Document outline">
              <a:extLst>
                <a:ext uri="{FF2B5EF4-FFF2-40B4-BE49-F238E27FC236}">
                  <a16:creationId xmlns:a16="http://schemas.microsoft.com/office/drawing/2014/main" id="{63BDB789-75CB-8E5D-AA96-3E82B9A95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12360" y="1645862"/>
              <a:ext cx="914400" cy="914400"/>
            </a:xfrm>
            <a:prstGeom prst="rect">
              <a:avLst/>
            </a:prstGeom>
          </p:spPr>
        </p:pic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752CA5D5-DF73-4B9D-DFA2-53C84BB18DF9}"/>
                </a:ext>
              </a:extLst>
            </p:cNvPr>
            <p:cNvSpPr txBox="1"/>
            <p:nvPr/>
          </p:nvSpPr>
          <p:spPr>
            <a:xfrm>
              <a:off x="7816110" y="1490389"/>
              <a:ext cx="986983" cy="211203"/>
            </a:xfrm>
            <a:prstGeom prst="rect">
              <a:avLst/>
            </a:prstGeom>
            <a:noFill/>
          </p:spPr>
          <p:txBody>
            <a:bodyPr wrap="none" lIns="72000" tIns="36000" rIns="72000" bIns="36000" rtlCol="0" anchor="ctr" anchorCtr="0">
              <a:spAutoFit/>
            </a:bodyPr>
            <a:lstStyle/>
            <a:p>
              <a:r>
                <a:rPr lang="en-GB" sz="900" b="1" dirty="0">
                  <a:solidFill>
                    <a:schemeClr val="accent2"/>
                  </a:solidFill>
                </a:rPr>
                <a:t>Public reports</a:t>
              </a:r>
            </a:p>
          </p:txBody>
        </p: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9F635C2F-5F8B-2DF1-3F7C-9421144905E3}"/>
                </a:ext>
              </a:extLst>
            </p:cNvPr>
            <p:cNvCxnSpPr>
              <a:cxnSpLocks/>
            </p:cNvCxnSpPr>
            <p:nvPr/>
          </p:nvCxnSpPr>
          <p:spPr>
            <a:xfrm>
              <a:off x="7325746" y="4349435"/>
              <a:ext cx="576064" cy="0"/>
            </a:xfrm>
            <a:prstGeom prst="line">
              <a:avLst/>
            </a:prstGeom>
            <a:ln w="127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86" name="Group 285">
              <a:extLst>
                <a:ext uri="{FF2B5EF4-FFF2-40B4-BE49-F238E27FC236}">
                  <a16:creationId xmlns:a16="http://schemas.microsoft.com/office/drawing/2014/main" id="{6ABE776B-BF41-5DC6-79A0-4702477F79CE}"/>
                </a:ext>
              </a:extLst>
            </p:cNvPr>
            <p:cNvGrpSpPr/>
            <p:nvPr/>
          </p:nvGrpSpPr>
          <p:grpSpPr>
            <a:xfrm>
              <a:off x="3831744" y="1932740"/>
              <a:ext cx="1480511" cy="774862"/>
              <a:chOff x="3862901" y="1765991"/>
              <a:chExt cx="1480511" cy="774862"/>
            </a:xfrm>
          </p:grpSpPr>
          <p:sp>
            <p:nvSpPr>
              <p:cNvPr id="275" name="TextBox 274">
                <a:extLst>
                  <a:ext uri="{FF2B5EF4-FFF2-40B4-BE49-F238E27FC236}">
                    <a16:creationId xmlns:a16="http://schemas.microsoft.com/office/drawing/2014/main" id="{DE8CC718-3662-0490-3D26-6B31B7C67E82}"/>
                  </a:ext>
                </a:extLst>
              </p:cNvPr>
              <p:cNvSpPr txBox="1"/>
              <p:nvPr/>
            </p:nvSpPr>
            <p:spPr>
              <a:xfrm>
                <a:off x="3869692" y="1975707"/>
                <a:ext cx="1473720" cy="565146"/>
              </a:xfrm>
              <a:prstGeom prst="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lIns="36000" tIns="36000" rIns="36000" bIns="36000" rtlCol="0" anchor="ctr" anchorCtr="0">
                <a:spAutoFit/>
              </a:bodyPr>
              <a:lstStyle/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1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2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3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Securitisations / guarantees</a:t>
                </a:r>
              </a:p>
            </p:txBody>
          </p:sp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08CBB388-7F59-C4EC-9E4E-8DB3D19DA25D}"/>
                  </a:ext>
                </a:extLst>
              </p:cNvPr>
              <p:cNvSpPr txBox="1"/>
              <p:nvPr/>
            </p:nvSpPr>
            <p:spPr>
              <a:xfrm>
                <a:off x="3862901" y="1765991"/>
                <a:ext cx="491655" cy="2112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72000" tIns="36000" rIns="72000" bIns="36000" rtlCol="0" anchor="ctr" anchorCtr="0">
                <a:spAutoFit/>
              </a:bodyPr>
              <a:lstStyle/>
              <a:p>
                <a:r>
                  <a:rPr lang="en-GB" sz="900" dirty="0">
                    <a:solidFill>
                      <a:schemeClr val="accent1"/>
                    </a:solidFill>
                  </a:rPr>
                  <a:t>MDB 1</a:t>
                </a:r>
              </a:p>
            </p:txBody>
          </p:sp>
        </p:grpSp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1C096A6D-7484-5E08-916F-68CBCDB1EF51}"/>
                </a:ext>
              </a:extLst>
            </p:cNvPr>
            <p:cNvGrpSpPr/>
            <p:nvPr/>
          </p:nvGrpSpPr>
          <p:grpSpPr>
            <a:xfrm>
              <a:off x="3838535" y="2948295"/>
              <a:ext cx="1480511" cy="774862"/>
              <a:chOff x="3862901" y="1765991"/>
              <a:chExt cx="1480511" cy="774862"/>
            </a:xfrm>
          </p:grpSpPr>
          <p:sp>
            <p:nvSpPr>
              <p:cNvPr id="288" name="TextBox 287">
                <a:extLst>
                  <a:ext uri="{FF2B5EF4-FFF2-40B4-BE49-F238E27FC236}">
                    <a16:creationId xmlns:a16="http://schemas.microsoft.com/office/drawing/2014/main" id="{1AA5A921-4415-9774-A38E-5EE6F0883572}"/>
                  </a:ext>
                </a:extLst>
              </p:cNvPr>
              <p:cNvSpPr txBox="1"/>
              <p:nvPr/>
            </p:nvSpPr>
            <p:spPr>
              <a:xfrm>
                <a:off x="3869692" y="1975707"/>
                <a:ext cx="1473720" cy="565146"/>
              </a:xfrm>
              <a:prstGeom prst="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lIns="36000" tIns="36000" rIns="36000" bIns="36000" rtlCol="0" anchor="ctr" anchorCtr="0">
                <a:spAutoFit/>
              </a:bodyPr>
              <a:lstStyle/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1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2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3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Securitisations / guarantees</a:t>
                </a:r>
              </a:p>
            </p:txBody>
          </p:sp>
          <p:sp>
            <p:nvSpPr>
              <p:cNvPr id="289" name="TextBox 288">
                <a:extLst>
                  <a:ext uri="{FF2B5EF4-FFF2-40B4-BE49-F238E27FC236}">
                    <a16:creationId xmlns:a16="http://schemas.microsoft.com/office/drawing/2014/main" id="{5F6538A4-BD52-C9F6-BA84-D860487251AD}"/>
                  </a:ext>
                </a:extLst>
              </p:cNvPr>
              <p:cNvSpPr txBox="1"/>
              <p:nvPr/>
            </p:nvSpPr>
            <p:spPr>
              <a:xfrm>
                <a:off x="3862901" y="1765991"/>
                <a:ext cx="506082" cy="2112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72000" tIns="36000" rIns="72000" bIns="36000" rtlCol="0" anchor="ctr" anchorCtr="0">
                <a:spAutoFit/>
              </a:bodyPr>
              <a:lstStyle/>
              <a:p>
                <a:r>
                  <a:rPr lang="en-GB" sz="900" dirty="0">
                    <a:solidFill>
                      <a:schemeClr val="accent1"/>
                    </a:solidFill>
                  </a:rPr>
                  <a:t>MDB 2</a:t>
                </a:r>
              </a:p>
            </p:txBody>
          </p:sp>
        </p:grpSp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C05CBAEE-654C-28C2-353A-BE921BF6C2D9}"/>
                </a:ext>
              </a:extLst>
            </p:cNvPr>
            <p:cNvGrpSpPr/>
            <p:nvPr/>
          </p:nvGrpSpPr>
          <p:grpSpPr>
            <a:xfrm>
              <a:off x="3831744" y="3984833"/>
              <a:ext cx="1480511" cy="774862"/>
              <a:chOff x="3862901" y="1765991"/>
              <a:chExt cx="1480511" cy="774862"/>
            </a:xfrm>
          </p:grpSpPr>
          <p:sp>
            <p:nvSpPr>
              <p:cNvPr id="291" name="TextBox 290">
                <a:extLst>
                  <a:ext uri="{FF2B5EF4-FFF2-40B4-BE49-F238E27FC236}">
                    <a16:creationId xmlns:a16="http://schemas.microsoft.com/office/drawing/2014/main" id="{386EB29E-9BD5-4C23-E2FB-FDCA9D6DBDEF}"/>
                  </a:ext>
                </a:extLst>
              </p:cNvPr>
              <p:cNvSpPr txBox="1"/>
              <p:nvPr/>
            </p:nvSpPr>
            <p:spPr>
              <a:xfrm>
                <a:off x="3869692" y="1975707"/>
                <a:ext cx="1473720" cy="565146"/>
              </a:xfrm>
              <a:prstGeom prst="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lIns="36000" tIns="36000" rIns="36000" bIns="36000" rtlCol="0" anchor="ctr" anchorCtr="0">
                <a:spAutoFit/>
              </a:bodyPr>
              <a:lstStyle/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1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2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Asset class 3</a:t>
                </a:r>
              </a:p>
              <a:p>
                <a:pPr marL="108000" indent="-108000">
                  <a:buFont typeface="Wingdings" panose="05000000000000000000" pitchFamily="2" charset="2"/>
                  <a:buChar char="§"/>
                </a:pPr>
                <a:r>
                  <a:rPr lang="en-GB" sz="800" dirty="0">
                    <a:solidFill>
                      <a:schemeClr val="accent1"/>
                    </a:solidFill>
                  </a:rPr>
                  <a:t>Securitisations / guarantees</a:t>
                </a:r>
              </a:p>
            </p:txBody>
          </p:sp>
          <p:sp>
            <p:nvSpPr>
              <p:cNvPr id="292" name="TextBox 291">
                <a:extLst>
                  <a:ext uri="{FF2B5EF4-FFF2-40B4-BE49-F238E27FC236}">
                    <a16:creationId xmlns:a16="http://schemas.microsoft.com/office/drawing/2014/main" id="{343F0BBD-6CFC-22D7-00D8-913DFF8C4BDA}"/>
                  </a:ext>
                </a:extLst>
              </p:cNvPr>
              <p:cNvSpPr txBox="1"/>
              <p:nvPr/>
            </p:nvSpPr>
            <p:spPr>
              <a:xfrm>
                <a:off x="3862901" y="1765991"/>
                <a:ext cx="506082" cy="2112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72000" tIns="36000" rIns="72000" bIns="36000" rtlCol="0" anchor="ctr" anchorCtr="0">
                <a:spAutoFit/>
              </a:bodyPr>
              <a:lstStyle/>
              <a:p>
                <a:r>
                  <a:rPr lang="en-GB" sz="900" dirty="0">
                    <a:solidFill>
                      <a:schemeClr val="accent1"/>
                    </a:solidFill>
                  </a:rPr>
                  <a:t>MDB 2</a:t>
                </a:r>
              </a:p>
            </p:txBody>
          </p:sp>
        </p:grpSp>
        <p:sp>
          <p:nvSpPr>
            <p:cNvPr id="293" name="Right Brace 292">
              <a:extLst>
                <a:ext uri="{FF2B5EF4-FFF2-40B4-BE49-F238E27FC236}">
                  <a16:creationId xmlns:a16="http://schemas.microsoft.com/office/drawing/2014/main" id="{45DA568B-F92A-4D5C-0C3D-EE50D9245F38}"/>
                </a:ext>
              </a:extLst>
            </p:cNvPr>
            <p:cNvSpPr/>
            <p:nvPr/>
          </p:nvSpPr>
          <p:spPr>
            <a:xfrm>
              <a:off x="5312255" y="2425029"/>
              <a:ext cx="227096" cy="2084091"/>
            </a:xfrm>
            <a:prstGeom prst="rightBrace">
              <a:avLst/>
            </a:prstGeom>
            <a:ln w="12700">
              <a:solidFill>
                <a:schemeClr val="accent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5" name="Connector: Elbow 304">
              <a:extLst>
                <a:ext uri="{FF2B5EF4-FFF2-40B4-BE49-F238E27FC236}">
                  <a16:creationId xmlns:a16="http://schemas.microsoft.com/office/drawing/2014/main" id="{3EDF5B34-1C0C-25BD-2BB3-902B571D677F}"/>
                </a:ext>
              </a:extLst>
            </p:cNvPr>
            <p:cNvCxnSpPr>
              <a:stCxn id="15" idx="3"/>
              <a:endCxn id="275" idx="1"/>
            </p:cNvCxnSpPr>
            <p:nvPr/>
          </p:nvCxnSpPr>
          <p:spPr>
            <a:xfrm flipV="1">
              <a:off x="3275856" y="2425029"/>
              <a:ext cx="562679" cy="887362"/>
            </a:xfrm>
            <a:prstGeom prst="bentConnector3">
              <a:avLst/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7" name="Connector: Elbow 306">
              <a:extLst>
                <a:ext uri="{FF2B5EF4-FFF2-40B4-BE49-F238E27FC236}">
                  <a16:creationId xmlns:a16="http://schemas.microsoft.com/office/drawing/2014/main" id="{C7EF6284-9C48-D8E3-BB54-100846F846B5}"/>
                </a:ext>
              </a:extLst>
            </p:cNvPr>
            <p:cNvCxnSpPr>
              <a:stCxn id="15" idx="3"/>
              <a:endCxn id="288" idx="1"/>
            </p:cNvCxnSpPr>
            <p:nvPr/>
          </p:nvCxnSpPr>
          <p:spPr>
            <a:xfrm>
              <a:off x="3275856" y="3312391"/>
              <a:ext cx="569470" cy="128193"/>
            </a:xfrm>
            <a:prstGeom prst="bentConnector3">
              <a:avLst>
                <a:gd name="adj1" fmla="val 49331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0" name="Connector: Elbow 309">
              <a:extLst>
                <a:ext uri="{FF2B5EF4-FFF2-40B4-BE49-F238E27FC236}">
                  <a16:creationId xmlns:a16="http://schemas.microsoft.com/office/drawing/2014/main" id="{F1BACBF1-F338-1F51-D0B2-DD6294F7A489}"/>
                </a:ext>
              </a:extLst>
            </p:cNvPr>
            <p:cNvCxnSpPr>
              <a:stCxn id="15" idx="3"/>
              <a:endCxn id="291" idx="1"/>
            </p:cNvCxnSpPr>
            <p:nvPr/>
          </p:nvCxnSpPr>
          <p:spPr>
            <a:xfrm>
              <a:off x="3275856" y="3312391"/>
              <a:ext cx="562679" cy="1164731"/>
            </a:xfrm>
            <a:prstGeom prst="bentConnector3">
              <a:avLst>
                <a:gd name="adj1" fmla="val 50001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619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Private Deal Data Room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6728F7E-C097-4E57-BC00-AF87C330EEEC}"/>
              </a:ext>
            </a:extLst>
          </p:cNvPr>
          <p:cNvGrpSpPr/>
          <p:nvPr/>
        </p:nvGrpSpPr>
        <p:grpSpPr>
          <a:xfrm>
            <a:off x="291987" y="1052736"/>
            <a:ext cx="8425910" cy="4260506"/>
            <a:chOff x="291987" y="1052736"/>
            <a:chExt cx="8425910" cy="4260506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0DFCC612-15F9-0818-046C-875A814760FE}"/>
                </a:ext>
              </a:extLst>
            </p:cNvPr>
            <p:cNvSpPr/>
            <p:nvPr/>
          </p:nvSpPr>
          <p:spPr>
            <a:xfrm>
              <a:off x="1951184" y="2023483"/>
              <a:ext cx="5445784" cy="2618865"/>
            </a:xfrm>
            <a:prstGeom prst="roundRect">
              <a:avLst>
                <a:gd name="adj" fmla="val 8195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6FD1452-7041-6BDD-AD6B-657DC4A6DEAB}"/>
                </a:ext>
              </a:extLst>
            </p:cNvPr>
            <p:cNvSpPr/>
            <p:nvPr/>
          </p:nvSpPr>
          <p:spPr>
            <a:xfrm>
              <a:off x="2113001" y="2348880"/>
              <a:ext cx="905519" cy="702456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 anchorCtr="1"/>
            <a:lstStyle/>
            <a:p>
              <a:pPr algn="ctr"/>
              <a:r>
                <a:rPr lang="en-GB" sz="1200" dirty="0"/>
                <a:t>Loan portfolio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358C78-4DCC-A258-87FB-929E827490F3}"/>
                </a:ext>
              </a:extLst>
            </p:cNvPr>
            <p:cNvSpPr/>
            <p:nvPr/>
          </p:nvSpPr>
          <p:spPr>
            <a:xfrm>
              <a:off x="2122941" y="3632806"/>
              <a:ext cx="896543" cy="702456"/>
            </a:xfrm>
            <a:prstGeom prst="rect">
              <a:avLst/>
            </a:prstGeom>
            <a:solidFill>
              <a:schemeClr val="accent5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72000" tIns="36000" rIns="72000" bIns="36000" rtlCol="0" anchor="ctr" anchorCtr="1"/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Risk transfer structure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58A302-50B2-DBEF-A1E5-178D29D2442E}"/>
                </a:ext>
              </a:extLst>
            </p:cNvPr>
            <p:cNvSpPr/>
            <p:nvPr/>
          </p:nvSpPr>
          <p:spPr>
            <a:xfrm>
              <a:off x="3391822" y="2625162"/>
              <a:ext cx="1040227" cy="443798"/>
            </a:xfrm>
            <a:prstGeom prst="rect">
              <a:avLst/>
            </a:prstGeom>
            <a:ln w="12700">
              <a:solidFill>
                <a:schemeClr val="accent6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lt1"/>
                  </a:solidFill>
                </a:rPr>
                <a:t>Deal Cashflow Model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66B7B76-15CE-5D17-67E8-481A78BFD16B}"/>
                </a:ext>
              </a:extLst>
            </p:cNvPr>
            <p:cNvSpPr/>
            <p:nvPr/>
          </p:nvSpPr>
          <p:spPr>
            <a:xfrm>
              <a:off x="6183513" y="3415446"/>
              <a:ext cx="847805" cy="8587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7FB323E-DBB3-A763-339B-F9EA32859366}"/>
                </a:ext>
              </a:extLst>
            </p:cNvPr>
            <p:cNvSpPr/>
            <p:nvPr/>
          </p:nvSpPr>
          <p:spPr>
            <a:xfrm>
              <a:off x="6431454" y="2931670"/>
              <a:ext cx="847805" cy="973985"/>
            </a:xfrm>
            <a:prstGeom prst="roundRect">
              <a:avLst>
                <a:gd name="adj" fmla="val 7654"/>
              </a:avLst>
            </a:prstGeom>
            <a:solidFill>
              <a:schemeClr val="accent5"/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</a:rPr>
                <a:t>Simulated Scenarios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49DC664-E120-0BBC-62AD-DF1FD6A44074}"/>
                </a:ext>
              </a:extLst>
            </p:cNvPr>
            <p:cNvSpPr/>
            <p:nvPr/>
          </p:nvSpPr>
          <p:spPr>
            <a:xfrm>
              <a:off x="3394920" y="3912983"/>
              <a:ext cx="1031214" cy="443798"/>
            </a:xfrm>
            <a:prstGeom prst="rect">
              <a:avLst/>
            </a:prstGeom>
            <a:ln w="12700">
              <a:solidFill>
                <a:schemeClr val="accent6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GB" sz="1000" dirty="0"/>
                <a:t>Access Rules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946C572-FEC9-448D-E4CA-03DB939445E9}"/>
                </a:ext>
              </a:extLst>
            </p:cNvPr>
            <p:cNvSpPr txBox="1"/>
            <p:nvPr/>
          </p:nvSpPr>
          <p:spPr>
            <a:xfrm>
              <a:off x="4250900" y="1132297"/>
              <a:ext cx="980597" cy="53436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bg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en-GB" sz="1000" dirty="0">
                  <a:solidFill>
                    <a:schemeClr val="accent6"/>
                  </a:solidFill>
                </a:rPr>
                <a:t>MDB Loan Management System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679B922-2238-5480-04C7-09BA5B8667EF}"/>
                </a:ext>
              </a:extLst>
            </p:cNvPr>
            <p:cNvSpPr/>
            <p:nvPr/>
          </p:nvSpPr>
          <p:spPr>
            <a:xfrm>
              <a:off x="2699792" y="1052736"/>
              <a:ext cx="1528908" cy="672494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MDB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E24C948A-1420-1C9A-3C94-3195CDF73344}"/>
                </a:ext>
              </a:extLst>
            </p:cNvPr>
            <p:cNvSpPr/>
            <p:nvPr/>
          </p:nvSpPr>
          <p:spPr>
            <a:xfrm>
              <a:off x="291987" y="2220673"/>
              <a:ext cx="1368152" cy="489060"/>
            </a:xfrm>
            <a:prstGeom prst="roundRect">
              <a:avLst/>
            </a:prstGeom>
            <a:solidFill>
              <a:schemeClr val="accent1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Other Asset Owners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0C8A815-6453-6356-C3D8-DD7D21A80EBF}"/>
                </a:ext>
              </a:extLst>
            </p:cNvPr>
            <p:cNvSpPr/>
            <p:nvPr/>
          </p:nvSpPr>
          <p:spPr>
            <a:xfrm>
              <a:off x="300744" y="3456846"/>
              <a:ext cx="1446285" cy="1054377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bg1"/>
                  </a:solidFill>
                </a:rPr>
                <a:t>Risk Transfer Transaction Arrangers / Sponsors</a:t>
              </a:r>
            </a:p>
          </p:txBody>
        </p: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2F01B240-1155-9023-07BE-5039CC26ACFA}"/>
                </a:ext>
              </a:extLst>
            </p:cNvPr>
            <p:cNvCxnSpPr>
              <a:stCxn id="6" idx="3"/>
              <a:endCxn id="16" idx="1"/>
            </p:cNvCxnSpPr>
            <p:nvPr/>
          </p:nvCxnSpPr>
          <p:spPr>
            <a:xfrm>
              <a:off x="1660139" y="2465203"/>
              <a:ext cx="452862" cy="234905"/>
            </a:xfrm>
            <a:prstGeom prst="bentConnector3">
              <a:avLst>
                <a:gd name="adj1" fmla="val 37981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or: Elbow 40">
              <a:extLst>
                <a:ext uri="{FF2B5EF4-FFF2-40B4-BE49-F238E27FC236}">
                  <a16:creationId xmlns:a16="http://schemas.microsoft.com/office/drawing/2014/main" id="{7EE1A21E-8353-9732-9F6B-C50E327233F8}"/>
                </a:ext>
              </a:extLst>
            </p:cNvPr>
            <p:cNvCxnSpPr>
              <a:stCxn id="7" idx="6"/>
              <a:endCxn id="18" idx="1"/>
            </p:cNvCxnSpPr>
            <p:nvPr/>
          </p:nvCxnSpPr>
          <p:spPr>
            <a:xfrm flipV="1">
              <a:off x="1747029" y="3984034"/>
              <a:ext cx="375912" cy="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31F00AA-3FA0-D57A-0220-7BB6F9A616AA}"/>
                </a:ext>
              </a:extLst>
            </p:cNvPr>
            <p:cNvSpPr/>
            <p:nvPr/>
          </p:nvSpPr>
          <p:spPr>
            <a:xfrm>
              <a:off x="3131840" y="2027013"/>
              <a:ext cx="2260863" cy="288147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accent6"/>
                  </a:solidFill>
                </a:rPr>
                <a:t>Private Deal Dataroom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0332010C-427C-E91C-ACFB-E20457A674DF}"/>
                </a:ext>
              </a:extLst>
            </p:cNvPr>
            <p:cNvSpPr/>
            <p:nvPr/>
          </p:nvSpPr>
          <p:spPr>
            <a:xfrm>
              <a:off x="2575605" y="5028493"/>
              <a:ext cx="3012949" cy="284749"/>
            </a:xfrm>
            <a:prstGeom prst="roundRect">
              <a:avLst/>
            </a:prstGeom>
            <a:solidFill>
              <a:schemeClr val="accent2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Transaction Financial and Legal Advisors</a:t>
              </a: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B23F48B-0329-EE14-ABB1-D172E7BF5D13}"/>
                </a:ext>
              </a:extLst>
            </p:cNvPr>
            <p:cNvGrpSpPr/>
            <p:nvPr/>
          </p:nvGrpSpPr>
          <p:grpSpPr>
            <a:xfrm>
              <a:off x="4781915" y="2455836"/>
              <a:ext cx="1446269" cy="1867853"/>
              <a:chOff x="5783061" y="2590839"/>
              <a:chExt cx="1446269" cy="1867853"/>
            </a:xfrm>
          </p:grpSpPr>
          <p:sp>
            <p:nvSpPr>
              <p:cNvPr id="57" name="Rectangle: Folded Corner 56">
                <a:extLst>
                  <a:ext uri="{FF2B5EF4-FFF2-40B4-BE49-F238E27FC236}">
                    <a16:creationId xmlns:a16="http://schemas.microsoft.com/office/drawing/2014/main" id="{26FC4C54-B260-A909-C552-49457E430C0C}"/>
                  </a:ext>
                </a:extLst>
              </p:cNvPr>
              <p:cNvSpPr/>
              <p:nvPr/>
            </p:nvSpPr>
            <p:spPr>
              <a:xfrm>
                <a:off x="6183513" y="2590839"/>
                <a:ext cx="1045817" cy="1091418"/>
              </a:xfrm>
              <a:prstGeom prst="foldedCorner">
                <a:avLst/>
              </a:prstGeom>
              <a:ln w="12700"/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t" anchorCtr="0">
                <a:noAutofit/>
              </a:bodyPr>
              <a:lstStyle/>
              <a:p>
                <a:pPr algn="ctr"/>
                <a:r>
                  <a:rPr lang="en-GB" sz="1000" dirty="0"/>
                  <a:t>Credit Process</a:t>
                </a:r>
              </a:p>
              <a:p>
                <a:endParaRPr lang="en-GB" sz="1000" dirty="0"/>
              </a:p>
            </p:txBody>
          </p:sp>
          <p:sp>
            <p:nvSpPr>
              <p:cNvPr id="56" name="Rectangle: Folded Corner 55">
                <a:extLst>
                  <a:ext uri="{FF2B5EF4-FFF2-40B4-BE49-F238E27FC236}">
                    <a16:creationId xmlns:a16="http://schemas.microsoft.com/office/drawing/2014/main" id="{40EAC523-64E4-E2D9-BD1F-09122329E7AC}"/>
                  </a:ext>
                </a:extLst>
              </p:cNvPr>
              <p:cNvSpPr/>
              <p:nvPr/>
            </p:nvSpPr>
            <p:spPr>
              <a:xfrm>
                <a:off x="5977167" y="2976984"/>
                <a:ext cx="1045817" cy="1091418"/>
              </a:xfrm>
              <a:prstGeom prst="foldedCorner">
                <a:avLst/>
              </a:prstGeom>
              <a:ln w="12700"/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t" anchorCtr="0">
                <a:noAutofit/>
              </a:bodyPr>
              <a:lstStyle/>
              <a:p>
                <a:pPr algn="ctr"/>
                <a:r>
                  <a:rPr lang="en-GB" sz="1000" dirty="0"/>
                  <a:t>Legal Documentation</a:t>
                </a:r>
              </a:p>
              <a:p>
                <a:endParaRPr lang="en-GB" sz="1000" dirty="0"/>
              </a:p>
            </p:txBody>
          </p:sp>
          <p:sp>
            <p:nvSpPr>
              <p:cNvPr id="23" name="Rectangle: Folded Corner 22">
                <a:extLst>
                  <a:ext uri="{FF2B5EF4-FFF2-40B4-BE49-F238E27FC236}">
                    <a16:creationId xmlns:a16="http://schemas.microsoft.com/office/drawing/2014/main" id="{813B2046-D1AE-2231-8673-4A8968E6B786}"/>
                  </a:ext>
                </a:extLst>
              </p:cNvPr>
              <p:cNvSpPr/>
              <p:nvPr/>
            </p:nvSpPr>
            <p:spPr>
              <a:xfrm>
                <a:off x="5783061" y="3367274"/>
                <a:ext cx="1045817" cy="1091418"/>
              </a:xfrm>
              <a:prstGeom prst="foldedCorner">
                <a:avLst/>
              </a:prstGeom>
              <a:ln w="12700"/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t" anchorCtr="0">
                <a:noAutofit/>
              </a:bodyPr>
              <a:lstStyle/>
              <a:p>
                <a:pPr algn="ctr"/>
                <a:r>
                  <a:rPr lang="en-GB" sz="1000" dirty="0"/>
                  <a:t>Portfolio Description</a:t>
                </a:r>
              </a:p>
              <a:p>
                <a:endParaRPr lang="en-GB" sz="1000" dirty="0"/>
              </a:p>
              <a:p>
                <a:r>
                  <a:rPr lang="en-GB" sz="900" dirty="0">
                    <a:solidFill>
                      <a:schemeClr val="accent6"/>
                    </a:solidFill>
                  </a:rPr>
                  <a:t>Stratification tables</a:t>
                </a:r>
              </a:p>
              <a:p>
                <a:r>
                  <a:rPr lang="en-GB" sz="900" dirty="0">
                    <a:solidFill>
                      <a:schemeClr val="accent6"/>
                    </a:solidFill>
                  </a:rPr>
                  <a:t>Pool performance</a:t>
                </a:r>
              </a:p>
            </p:txBody>
          </p:sp>
        </p:grp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26AAE57D-88EF-B413-C4B5-4ACB05465BAA}"/>
                </a:ext>
              </a:extLst>
            </p:cNvPr>
            <p:cNvSpPr/>
            <p:nvPr/>
          </p:nvSpPr>
          <p:spPr>
            <a:xfrm>
              <a:off x="7791552" y="2492896"/>
              <a:ext cx="905537" cy="489060"/>
            </a:xfrm>
            <a:prstGeom prst="roundRect">
              <a:avLst/>
            </a:prstGeom>
            <a:solidFill>
              <a:schemeClr val="accent3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Potential Investors</a:t>
              </a:r>
            </a:p>
          </p:txBody>
        </p:sp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4D8BAE47-8834-D056-C680-F4BB71B8A863}"/>
                </a:ext>
              </a:extLst>
            </p:cNvPr>
            <p:cNvSpPr/>
            <p:nvPr/>
          </p:nvSpPr>
          <p:spPr>
            <a:xfrm>
              <a:off x="7812360" y="4092068"/>
              <a:ext cx="905537" cy="489060"/>
            </a:xfrm>
            <a:prstGeom prst="roundRect">
              <a:avLst/>
            </a:prstGeom>
            <a:solidFill>
              <a:schemeClr val="accent3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Rating Agencies</a:t>
              </a:r>
            </a:p>
          </p:txBody>
        </p:sp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E89ACFC0-69FC-CF04-D30B-AB0108C9104B}"/>
                </a:ext>
              </a:extLst>
            </p:cNvPr>
            <p:cNvSpPr/>
            <p:nvPr/>
          </p:nvSpPr>
          <p:spPr>
            <a:xfrm>
              <a:off x="7789191" y="3027565"/>
              <a:ext cx="905537" cy="761475"/>
            </a:xfrm>
            <a:prstGeom prst="roundRect">
              <a:avLst/>
            </a:prstGeom>
            <a:solidFill>
              <a:schemeClr val="accent3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72000" tIns="36000" rIns="72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Investors Financial and Legal Advisors</a:t>
              </a: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7ED4725-F86F-9DC3-3F13-7C24D173D041}"/>
                </a:ext>
              </a:extLst>
            </p:cNvPr>
            <p:cNvCxnSpPr>
              <a:cxnSpLocks/>
              <a:endCxn id="75" idx="1"/>
            </p:cNvCxnSpPr>
            <p:nvPr/>
          </p:nvCxnSpPr>
          <p:spPr>
            <a:xfrm>
              <a:off x="7395788" y="2737426"/>
              <a:ext cx="395764" cy="0"/>
            </a:xfrm>
            <a:prstGeom prst="straightConnector1">
              <a:avLst/>
            </a:prstGeom>
            <a:ln w="19050"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429047B8-8F31-8973-7991-AF49E913FFEF}"/>
                </a:ext>
              </a:extLst>
            </p:cNvPr>
            <p:cNvCxnSpPr>
              <a:cxnSpLocks/>
              <a:endCxn id="79" idx="1"/>
            </p:cNvCxnSpPr>
            <p:nvPr/>
          </p:nvCxnSpPr>
          <p:spPr>
            <a:xfrm>
              <a:off x="7395788" y="3406900"/>
              <a:ext cx="393403" cy="1403"/>
            </a:xfrm>
            <a:prstGeom prst="straightConnector1">
              <a:avLst/>
            </a:prstGeom>
            <a:ln w="19050"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63F28B16-E321-817B-FF17-276595FA1271}"/>
                </a:ext>
              </a:extLst>
            </p:cNvPr>
            <p:cNvCxnSpPr>
              <a:endCxn id="78" idx="1"/>
            </p:cNvCxnSpPr>
            <p:nvPr/>
          </p:nvCxnSpPr>
          <p:spPr>
            <a:xfrm>
              <a:off x="7395788" y="4336598"/>
              <a:ext cx="416572" cy="0"/>
            </a:xfrm>
            <a:prstGeom prst="straightConnector1">
              <a:avLst/>
            </a:prstGeom>
            <a:ln w="19050"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9" name="Connector: Elbow 88">
              <a:extLst>
                <a:ext uri="{FF2B5EF4-FFF2-40B4-BE49-F238E27FC236}">
                  <a16:creationId xmlns:a16="http://schemas.microsoft.com/office/drawing/2014/main" id="{A0104035-A00E-A433-EB6F-34CE80A46E0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231500" y="1399484"/>
              <a:ext cx="2164289" cy="903551"/>
            </a:xfrm>
            <a:prstGeom prst="bentConnector3">
              <a:avLst>
                <a:gd name="adj1" fmla="val -7831"/>
              </a:avLst>
            </a:prstGeom>
            <a:ln w="19050"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1" name="Connector: Elbow 100">
              <a:extLst>
                <a:ext uri="{FF2B5EF4-FFF2-40B4-BE49-F238E27FC236}">
                  <a16:creationId xmlns:a16="http://schemas.microsoft.com/office/drawing/2014/main" id="{4B65F9A6-746E-B32E-3B5A-97FB9E2F1247}"/>
                </a:ext>
              </a:extLst>
            </p:cNvPr>
            <p:cNvCxnSpPr>
              <a:cxnSpLocks/>
              <a:endCxn id="18" idx="2"/>
            </p:cNvCxnSpPr>
            <p:nvPr/>
          </p:nvCxnSpPr>
          <p:spPr>
            <a:xfrm rot="16200000" flipV="1">
              <a:off x="2490289" y="4416187"/>
              <a:ext cx="693231" cy="531381"/>
            </a:xfrm>
            <a:prstGeom prst="bentConnector3">
              <a:avLst>
                <a:gd name="adj1" fmla="val 33161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6" name="Connector: Elbow 105">
              <a:extLst>
                <a:ext uri="{FF2B5EF4-FFF2-40B4-BE49-F238E27FC236}">
                  <a16:creationId xmlns:a16="http://schemas.microsoft.com/office/drawing/2014/main" id="{F9A54055-BE0A-F971-973C-6789F30ACDDC}"/>
                </a:ext>
              </a:extLst>
            </p:cNvPr>
            <p:cNvCxnSpPr>
              <a:stCxn id="49" idx="0"/>
            </p:cNvCxnSpPr>
            <p:nvPr/>
          </p:nvCxnSpPr>
          <p:spPr>
            <a:xfrm rot="16200000" flipV="1">
              <a:off x="3660448" y="4606860"/>
              <a:ext cx="671712" cy="171553"/>
            </a:xfrm>
            <a:prstGeom prst="bentConnector3">
              <a:avLst>
                <a:gd name="adj1" fmla="val 35518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9" name="Connector: Elbow 108">
              <a:extLst>
                <a:ext uri="{FF2B5EF4-FFF2-40B4-BE49-F238E27FC236}">
                  <a16:creationId xmlns:a16="http://schemas.microsoft.com/office/drawing/2014/main" id="{53887E59-D46D-66A1-A505-09BF8B983FDF}"/>
                </a:ext>
              </a:extLst>
            </p:cNvPr>
            <p:cNvCxnSpPr>
              <a:endCxn id="23" idx="2"/>
            </p:cNvCxnSpPr>
            <p:nvPr/>
          </p:nvCxnSpPr>
          <p:spPr>
            <a:xfrm rot="5400000" flipH="1" flipV="1">
              <a:off x="4720773" y="4444442"/>
              <a:ext cx="704804" cy="463298"/>
            </a:xfrm>
            <a:prstGeom prst="bentConnector3">
              <a:avLst>
                <a:gd name="adj1" fmla="val 33438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2" name="Connector: Elbow 111">
              <a:extLst>
                <a:ext uri="{FF2B5EF4-FFF2-40B4-BE49-F238E27FC236}">
                  <a16:creationId xmlns:a16="http://schemas.microsoft.com/office/drawing/2014/main" id="{E0019C9F-1A88-899F-8D3A-94DDC4730D35}"/>
                </a:ext>
              </a:extLst>
            </p:cNvPr>
            <p:cNvCxnSpPr>
              <a:stCxn id="18" idx="3"/>
              <a:endCxn id="19" idx="1"/>
            </p:cNvCxnSpPr>
            <p:nvPr/>
          </p:nvCxnSpPr>
          <p:spPr>
            <a:xfrm flipV="1">
              <a:off x="3019484" y="2847061"/>
              <a:ext cx="372338" cy="1136973"/>
            </a:xfrm>
            <a:prstGeom prst="bentConnector3">
              <a:avLst>
                <a:gd name="adj1" fmla="val 42788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5" name="Connector: Elbow 114">
              <a:extLst>
                <a:ext uri="{FF2B5EF4-FFF2-40B4-BE49-F238E27FC236}">
                  <a16:creationId xmlns:a16="http://schemas.microsoft.com/office/drawing/2014/main" id="{BE1C02A1-5E89-A232-8B6E-1CADE89449A4}"/>
                </a:ext>
              </a:extLst>
            </p:cNvPr>
            <p:cNvCxnSpPr>
              <a:stCxn id="16" idx="3"/>
              <a:endCxn id="19" idx="1"/>
            </p:cNvCxnSpPr>
            <p:nvPr/>
          </p:nvCxnSpPr>
          <p:spPr>
            <a:xfrm>
              <a:off x="3018520" y="2700108"/>
              <a:ext cx="373302" cy="146953"/>
            </a:xfrm>
            <a:prstGeom prst="bentConnector3">
              <a:avLst>
                <a:gd name="adj1" fmla="val 42855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3" name="Connector: Elbow 122">
              <a:extLst>
                <a:ext uri="{FF2B5EF4-FFF2-40B4-BE49-F238E27FC236}">
                  <a16:creationId xmlns:a16="http://schemas.microsoft.com/office/drawing/2014/main" id="{EFE5EB68-081E-DB21-F842-1F3A11FC9334}"/>
                </a:ext>
              </a:extLst>
            </p:cNvPr>
            <p:cNvCxnSpPr>
              <a:cxnSpLocks/>
              <a:stCxn id="19" idx="0"/>
              <a:endCxn id="29" idx="1"/>
            </p:cNvCxnSpPr>
            <p:nvPr/>
          </p:nvCxnSpPr>
          <p:spPr>
            <a:xfrm rot="16200000" flipH="1">
              <a:off x="4774944" y="1762153"/>
              <a:ext cx="793501" cy="2519518"/>
            </a:xfrm>
            <a:prstGeom prst="bentConnector4">
              <a:avLst>
                <a:gd name="adj1" fmla="val -31261"/>
                <a:gd name="adj2" fmla="val 95556"/>
              </a:avLst>
            </a:prstGeom>
            <a:ln w="12700">
              <a:headEnd type="non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Connector: Elbow 133">
              <a:extLst>
                <a:ext uri="{FF2B5EF4-FFF2-40B4-BE49-F238E27FC236}">
                  <a16:creationId xmlns:a16="http://schemas.microsoft.com/office/drawing/2014/main" id="{F0CEBEDF-B26C-22CA-2862-FA6E0427AB56}"/>
                </a:ext>
              </a:extLst>
            </p:cNvPr>
            <p:cNvCxnSpPr>
              <a:cxnSpLocks/>
              <a:stCxn id="4" idx="2"/>
              <a:endCxn id="16" idx="0"/>
            </p:cNvCxnSpPr>
            <p:nvPr/>
          </p:nvCxnSpPr>
          <p:spPr>
            <a:xfrm rot="5400000">
              <a:off x="2703179" y="1587813"/>
              <a:ext cx="623650" cy="898485"/>
            </a:xfrm>
            <a:prstGeom prst="bentConnector3">
              <a:avLst>
                <a:gd name="adj1" fmla="val 24725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6" name="Connector: Elbow 155">
              <a:extLst>
                <a:ext uri="{FF2B5EF4-FFF2-40B4-BE49-F238E27FC236}">
                  <a16:creationId xmlns:a16="http://schemas.microsoft.com/office/drawing/2014/main" id="{4EC9D7F0-7699-7523-E03A-44E4E305FB6F}"/>
                </a:ext>
              </a:extLst>
            </p:cNvPr>
            <p:cNvCxnSpPr>
              <a:stCxn id="4" idx="2"/>
              <a:endCxn id="57" idx="0"/>
            </p:cNvCxnSpPr>
            <p:nvPr/>
          </p:nvCxnSpPr>
          <p:spPr>
            <a:xfrm rot="16200000" flipH="1">
              <a:off x="4219458" y="970018"/>
              <a:ext cx="730606" cy="2241030"/>
            </a:xfrm>
            <a:prstGeom prst="bentConnector3">
              <a:avLst>
                <a:gd name="adj1" fmla="val 21017"/>
              </a:avLst>
            </a:prstGeom>
            <a:ln w="127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540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CRT Platform for Single Commercial Bank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37591FA3-A91E-1F06-D9AB-7AACD978D53B}"/>
              </a:ext>
            </a:extLst>
          </p:cNvPr>
          <p:cNvGrpSpPr/>
          <p:nvPr/>
        </p:nvGrpSpPr>
        <p:grpSpPr>
          <a:xfrm>
            <a:off x="1011688" y="771950"/>
            <a:ext cx="7135106" cy="5249338"/>
            <a:chOff x="1011688" y="771950"/>
            <a:chExt cx="7135106" cy="52493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84A5E87-0CBE-000D-C395-79463E11DB94}"/>
                </a:ext>
              </a:extLst>
            </p:cNvPr>
            <p:cNvSpPr/>
            <p:nvPr/>
          </p:nvSpPr>
          <p:spPr>
            <a:xfrm>
              <a:off x="3203848" y="1124744"/>
              <a:ext cx="2736304" cy="4896544"/>
            </a:xfrm>
            <a:prstGeom prst="rect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A95A345-624C-240B-AFD6-173835B9B5E3}"/>
                </a:ext>
              </a:extLst>
            </p:cNvPr>
            <p:cNvSpPr/>
            <p:nvPr/>
          </p:nvSpPr>
          <p:spPr>
            <a:xfrm>
              <a:off x="3491880" y="771950"/>
              <a:ext cx="2106234" cy="306467"/>
            </a:xfrm>
            <a:prstGeom prst="roundRect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</a:rPr>
                <a:t>Risk Transfer Platform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3254DFF-3161-A617-0122-4DC2F6545293}"/>
                </a:ext>
              </a:extLst>
            </p:cNvPr>
            <p:cNvCxnSpPr>
              <a:cxnSpLocks/>
            </p:cNvCxnSpPr>
            <p:nvPr/>
          </p:nvCxnSpPr>
          <p:spPr>
            <a:xfrm>
              <a:off x="4578119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5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E97E23E-D8A9-CC04-E67D-AB6D3289A71A}"/>
                </a:ext>
              </a:extLst>
            </p:cNvPr>
            <p:cNvGrpSpPr/>
            <p:nvPr/>
          </p:nvGrpSpPr>
          <p:grpSpPr>
            <a:xfrm>
              <a:off x="3306899" y="1119747"/>
              <a:ext cx="2530202" cy="1517165"/>
              <a:chOff x="3306899" y="1119747"/>
              <a:chExt cx="2530202" cy="151716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2130826-AEC0-4037-E53C-C24B43CEEA79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1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5446205-C351-4417-5F5B-C7C5487344E3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305430D-1330-048A-D70A-C9B78FA0DA8D}"/>
                  </a:ext>
                </a:extLst>
              </p:cNvPr>
              <p:cNvCxnSpPr>
                <a:endCxn id="6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42515EB-E4A6-99F6-6DE0-0853763EF7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1F8871A-21A1-C60E-026D-C54B17C15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EEB6EBC-165B-5816-0EDF-AAFD0AD936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3388378-96C2-C2BF-2861-A94CDE236AA5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1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218D08D9-802F-6FFB-F3F7-5CEBA13C8D5B}"/>
                  </a:ext>
                </a:extLst>
              </p:cNvPr>
              <p:cNvSpPr/>
              <p:nvPr/>
            </p:nvSpPr>
            <p:spPr>
              <a:xfrm>
                <a:off x="4544996" y="2148187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1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2D88711-85B0-3BB7-7F01-506A986CD9EB}"/>
                  </a:ext>
                </a:extLst>
              </p:cNvPr>
              <p:cNvSpPr/>
              <p:nvPr/>
            </p:nvSpPr>
            <p:spPr>
              <a:xfrm>
                <a:off x="4544997" y="1870600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1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5D636C8-36A3-73B8-7FF5-4FE08358DCAB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1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81EE0BEE-4A95-56A0-4FF2-4803836D295B}"/>
                  </a:ext>
                </a:extLst>
              </p:cNvPr>
              <p:cNvSpPr/>
              <p:nvPr/>
            </p:nvSpPr>
            <p:spPr>
              <a:xfrm>
                <a:off x="3306899" y="1890876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1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9D088F1-35AC-0A0D-4170-00AD634A5892}"/>
                </a:ext>
              </a:extLst>
            </p:cNvPr>
            <p:cNvGrpSpPr/>
            <p:nvPr/>
          </p:nvGrpSpPr>
          <p:grpSpPr>
            <a:xfrm>
              <a:off x="3301933" y="2640759"/>
              <a:ext cx="2530202" cy="1517165"/>
              <a:chOff x="3306899" y="1119747"/>
              <a:chExt cx="2530202" cy="1517165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CBF5762-9DA2-3DBE-580F-3FB9FEF79612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2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F90A5F6-B64B-7934-46FC-BD654653C144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10D72D74-3DD4-1638-5B19-19E4DC7B584B}"/>
                  </a:ext>
                </a:extLst>
              </p:cNvPr>
              <p:cNvCxnSpPr>
                <a:endCxn id="48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4F18589-22C3-FC68-E4F0-695C35537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2F536A4-D02B-B2EF-7DDD-709AF61A81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0C8046B-FEAB-3F86-1C68-82DAC1A8A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6BBA9F1-FCC3-6B2C-D131-2FC85F6CE72E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2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944745F8-D63D-525E-9A9F-D3955A7540B7}"/>
                  </a:ext>
                </a:extLst>
              </p:cNvPr>
              <p:cNvSpPr/>
              <p:nvPr/>
            </p:nvSpPr>
            <p:spPr>
              <a:xfrm>
                <a:off x="4551718" y="2143899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2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786F58BD-CB36-3C3B-398F-FE354A1CB00D}"/>
                  </a:ext>
                </a:extLst>
              </p:cNvPr>
              <p:cNvSpPr/>
              <p:nvPr/>
            </p:nvSpPr>
            <p:spPr>
              <a:xfrm>
                <a:off x="4544997" y="1870600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71D0679-E238-154D-DEF7-A70E989FD015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2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3A8C2C7-2609-7E86-82B0-EAB01574D5DC}"/>
                  </a:ext>
                </a:extLst>
              </p:cNvPr>
              <p:cNvSpPr/>
              <p:nvPr/>
            </p:nvSpPr>
            <p:spPr>
              <a:xfrm>
                <a:off x="3306899" y="1882032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2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B0AEBA79-966C-A110-6C2A-DC74E2F91B81}"/>
                </a:ext>
              </a:extLst>
            </p:cNvPr>
            <p:cNvGrpSpPr/>
            <p:nvPr/>
          </p:nvGrpSpPr>
          <p:grpSpPr>
            <a:xfrm>
              <a:off x="3314786" y="4436405"/>
              <a:ext cx="2550129" cy="1517165"/>
              <a:chOff x="3306899" y="1119747"/>
              <a:chExt cx="2550129" cy="1517165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9761F74C-39AC-316B-DF40-119E2C01EFD0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N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AB579DE8-0BA6-89FF-4541-CA5EA9AC6AEF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E6E5074E-BA4E-C53C-EB0A-18E8BFEBF10A}"/>
                  </a:ext>
                </a:extLst>
              </p:cNvPr>
              <p:cNvCxnSpPr>
                <a:endCxn id="61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897DFF5A-EC0E-7F91-3421-BDD77E6948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C4F7D5F6-1944-401E-B58A-FDF248A1DD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E24F81D-0C87-D319-B89F-5D59C69B2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EE44AEE-1725-78D1-CF80-6DDB1A7B0C10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N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DFCE3D2E-0408-84BD-2409-B6AC8BFAA734}"/>
                  </a:ext>
                </a:extLst>
              </p:cNvPr>
              <p:cNvSpPr/>
              <p:nvPr/>
            </p:nvSpPr>
            <p:spPr>
              <a:xfrm>
                <a:off x="4552071" y="2156105"/>
                <a:ext cx="1304957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N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AE9FFE5-8745-9535-2E32-843E6A40BD02}"/>
                  </a:ext>
                </a:extLst>
              </p:cNvPr>
              <p:cNvSpPr/>
              <p:nvPr/>
            </p:nvSpPr>
            <p:spPr>
              <a:xfrm>
                <a:off x="4570989" y="1875544"/>
                <a:ext cx="1277954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N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678D255-67BD-4A13-1B8B-6D00E3A2B632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N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21309D67-7609-4158-66BE-C433A83ED271}"/>
                  </a:ext>
                </a:extLst>
              </p:cNvPr>
              <p:cNvSpPr/>
              <p:nvPr/>
            </p:nvSpPr>
            <p:spPr>
              <a:xfrm>
                <a:off x="3306899" y="1886586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N</a:t>
                </a:r>
              </a:p>
            </p:txBody>
          </p:sp>
        </p:grp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DAE376B6-0D64-6008-1314-34B6AD6E75C9}"/>
                </a:ext>
              </a:extLst>
            </p:cNvPr>
            <p:cNvSpPr/>
            <p:nvPr/>
          </p:nvSpPr>
          <p:spPr>
            <a:xfrm>
              <a:off x="6760492" y="881712"/>
              <a:ext cx="1368152" cy="306467"/>
            </a:xfrm>
            <a:prstGeom prst="roundRect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3"/>
                  </a:solidFill>
                </a:rPr>
                <a:t>Investors</a:t>
              </a:r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4D86A91A-B237-619D-1B24-14E12EFCBC3C}"/>
                </a:ext>
              </a:extLst>
            </p:cNvPr>
            <p:cNvSpPr/>
            <p:nvPr/>
          </p:nvSpPr>
          <p:spPr>
            <a:xfrm>
              <a:off x="1029210" y="884499"/>
              <a:ext cx="1368152" cy="306467"/>
            </a:xfrm>
            <a:prstGeom prst="round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>
                  <a:solidFill>
                    <a:schemeClr val="accent1"/>
                  </a:solidFill>
                </a:rPr>
                <a:t>Originator</a:t>
              </a:r>
              <a:endParaRPr lang="en-GB" sz="1200" b="1" dirty="0">
                <a:solidFill>
                  <a:schemeClr val="accent1"/>
                </a:solidFill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A6AB4EF-7040-82C8-B5E0-0A6F2D2C63BE}"/>
                </a:ext>
              </a:extLst>
            </p:cNvPr>
            <p:cNvGrpSpPr/>
            <p:nvPr/>
          </p:nvGrpSpPr>
          <p:grpSpPr>
            <a:xfrm>
              <a:off x="1014580" y="1340768"/>
              <a:ext cx="1368152" cy="1123214"/>
              <a:chOff x="1014580" y="1259214"/>
              <a:chExt cx="1368152" cy="1123214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AC426DF-9E92-E647-F50E-D5C8899379F3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1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76A9083B-393F-1402-81FD-5CC521A84617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Originator A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61CD4A0F-E952-510B-E14E-F8B7E807803F}"/>
                </a:ext>
              </a:extLst>
            </p:cNvPr>
            <p:cNvGrpSpPr/>
            <p:nvPr/>
          </p:nvGrpSpPr>
          <p:grpSpPr>
            <a:xfrm>
              <a:off x="1014580" y="2852936"/>
              <a:ext cx="1368152" cy="1123214"/>
              <a:chOff x="1014580" y="1259214"/>
              <a:chExt cx="1368152" cy="1123214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13265FF-50BC-F352-9F98-CF60B2E97B1B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2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05C78B0B-3405-95AD-6F71-A54B44F0311A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Originator A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BCB7E523-CDE5-7B63-1A8F-3E99C09A00FF}"/>
                </a:ext>
              </a:extLst>
            </p:cNvPr>
            <p:cNvGrpSpPr/>
            <p:nvPr/>
          </p:nvGrpSpPr>
          <p:grpSpPr>
            <a:xfrm>
              <a:off x="1011688" y="4653136"/>
              <a:ext cx="1368152" cy="1123214"/>
              <a:chOff x="1014580" y="1259214"/>
              <a:chExt cx="1368152" cy="1123214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A389C0B9-177D-B3D9-439A-C2C985DA0C72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N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EA638CDD-F5F7-F725-EF1D-72A5BB42CB6D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Originator A</a:t>
                </a:r>
              </a:p>
            </p:txBody>
          </p: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57AABBB-834F-D6CE-696A-497099B97AE3}"/>
                </a:ext>
              </a:extLst>
            </p:cNvPr>
            <p:cNvCxnSpPr>
              <a:cxnSpLocks/>
            </p:cNvCxnSpPr>
            <p:nvPr/>
          </p:nvCxnSpPr>
          <p:spPr>
            <a:xfrm>
              <a:off x="1691680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74AE5DE6-CE14-FD14-80D2-B2A593484687}"/>
                </a:ext>
              </a:extLst>
            </p:cNvPr>
            <p:cNvGrpSpPr/>
            <p:nvPr/>
          </p:nvGrpSpPr>
          <p:grpSpPr>
            <a:xfrm>
              <a:off x="2382732" y="1836295"/>
              <a:ext cx="919201" cy="349702"/>
              <a:chOff x="2382732" y="1836295"/>
              <a:chExt cx="919201" cy="349702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32CE964-0C75-BEF6-828A-72FD2E9C9776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0880B849-EE62-5B8D-E6F8-4CE2B93BA18F}"/>
                  </a:ext>
                </a:extLst>
              </p:cNvPr>
              <p:cNvCxnSpPr>
                <a:stCxn id="73" idx="3"/>
              </p:cNvCxnSpPr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2818762A-8B80-07F8-6D44-ABA5892AFB0E}"/>
                </a:ext>
              </a:extLst>
            </p:cNvPr>
            <p:cNvGrpSpPr/>
            <p:nvPr/>
          </p:nvGrpSpPr>
          <p:grpSpPr>
            <a:xfrm>
              <a:off x="2374191" y="3340536"/>
              <a:ext cx="919201" cy="349702"/>
              <a:chOff x="2382732" y="1836295"/>
              <a:chExt cx="919201" cy="349702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76D64C2B-04CF-AEB3-DE76-3DFA3FAE963B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88D0B4D-CFB4-6C9A-B182-C9848B069571}"/>
                  </a:ext>
                </a:extLst>
              </p:cNvPr>
              <p:cNvCxnSpPr/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D837AC2D-67A7-387A-F28B-C486C6C563AB}"/>
                </a:ext>
              </a:extLst>
            </p:cNvPr>
            <p:cNvGrpSpPr/>
            <p:nvPr/>
          </p:nvGrpSpPr>
          <p:grpSpPr>
            <a:xfrm>
              <a:off x="2394209" y="5160235"/>
              <a:ext cx="919201" cy="349702"/>
              <a:chOff x="2382732" y="1836295"/>
              <a:chExt cx="919201" cy="349702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CBD09FB-3FEF-B659-4015-DA791C49E10C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15997D39-EC9C-C968-0516-F32599696BCC}"/>
                  </a:ext>
                </a:extLst>
              </p:cNvPr>
              <p:cNvCxnSpPr/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398AA33D-1A65-798B-2DF5-E892EFAECD88}"/>
                </a:ext>
              </a:extLst>
            </p:cNvPr>
            <p:cNvCxnSpPr>
              <a:cxnSpLocks/>
            </p:cNvCxnSpPr>
            <p:nvPr/>
          </p:nvCxnSpPr>
          <p:spPr>
            <a:xfrm>
              <a:off x="7452320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3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14043790-8A86-51D1-9700-893B4433C013}"/>
                </a:ext>
              </a:extLst>
            </p:cNvPr>
            <p:cNvGrpSpPr/>
            <p:nvPr/>
          </p:nvGrpSpPr>
          <p:grpSpPr>
            <a:xfrm>
              <a:off x="6760492" y="1614883"/>
              <a:ext cx="1386302" cy="833434"/>
              <a:chOff x="6786099" y="1587455"/>
              <a:chExt cx="1386302" cy="833434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C7CA406A-D2C6-BB31-48E6-EAA7F276B5E2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9E17DE8-61F9-3CA7-79C9-4C465DEC9E95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9C922E54-8617-967D-36A1-4B52419F123D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1</a:t>
                  </a:r>
                </a:p>
              </p:txBody>
            </p:sp>
          </p:grp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25D9FE03-33CA-3A7B-80BE-56CAF8659816}"/>
                  </a:ext>
                </a:extLst>
              </p:cNvPr>
              <p:cNvCxnSpPr>
                <a:cxnSpLocks/>
                <a:endCxn id="97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73C49593-E313-94C5-34B7-BFD8B385915D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0BAA9A1B-9BD5-4B61-0AD0-09312F74607A}"/>
                  </a:ext>
                </a:extLst>
              </p:cNvPr>
              <p:cNvSpPr/>
              <p:nvPr/>
            </p:nvSpPr>
            <p:spPr>
              <a:xfrm>
                <a:off x="6786099" y="215256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F20E7577-3671-A353-3BF8-DA1EC2170CEE}"/>
                </a:ext>
              </a:extLst>
            </p:cNvPr>
            <p:cNvGrpSpPr/>
            <p:nvPr/>
          </p:nvGrpSpPr>
          <p:grpSpPr>
            <a:xfrm>
              <a:off x="6764160" y="3104642"/>
              <a:ext cx="1369830" cy="833434"/>
              <a:chOff x="6802571" y="1587455"/>
              <a:chExt cx="1369830" cy="833434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E9A98AC1-3437-323C-50D1-C89E87E786B1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AB79B5A0-51B6-AB04-5D15-A2048A839BAA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4EF7B9BD-479A-4F54-A5A6-C0EFA5D1BAB5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2</a:t>
                  </a:r>
                </a:p>
              </p:txBody>
            </p:sp>
          </p:grp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32BB656-92A2-EA6D-67C4-2B0BDADFACE2}"/>
                  </a:ext>
                </a:extLst>
              </p:cNvPr>
              <p:cNvCxnSpPr>
                <a:cxnSpLocks/>
                <a:endCxn id="109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E3DF35B2-E279-5C4C-6DFF-ACE8CBC2C92B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9DBB1395-222E-78BD-FC8A-2B24AFD4B426}"/>
                  </a:ext>
                </a:extLst>
              </p:cNvPr>
              <p:cNvSpPr/>
              <p:nvPr/>
            </p:nvSpPr>
            <p:spPr>
              <a:xfrm>
                <a:off x="6802571" y="2154148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92AE313B-B042-EBDB-5B7A-81C737DB515F}"/>
                </a:ext>
              </a:extLst>
            </p:cNvPr>
            <p:cNvGrpSpPr/>
            <p:nvPr/>
          </p:nvGrpSpPr>
          <p:grpSpPr>
            <a:xfrm>
              <a:off x="6752561" y="4875204"/>
              <a:ext cx="1392892" cy="833434"/>
              <a:chOff x="6779509" y="1587455"/>
              <a:chExt cx="1392892" cy="833434"/>
            </a:xfrm>
          </p:grpSpPr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0CA47D38-497E-D528-099B-9AF1517913C2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1EA1A803-AB48-198C-FF4A-1B26BA5AA2CC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09CA0BD7-870B-5007-A86A-000E78E0E70D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N</a:t>
                  </a:r>
                </a:p>
              </p:txBody>
            </p:sp>
          </p:grp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1AE7F5C-92AD-0934-6561-1EDE24A66BDC}"/>
                  </a:ext>
                </a:extLst>
              </p:cNvPr>
              <p:cNvCxnSpPr>
                <a:cxnSpLocks/>
                <a:endCxn id="116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33F83C9D-648F-603F-4B56-3377823B2860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5F1A6F76-0E64-13AF-3BF3-BCF608E739DD}"/>
                  </a:ext>
                </a:extLst>
              </p:cNvPr>
              <p:cNvSpPr/>
              <p:nvPr/>
            </p:nvSpPr>
            <p:spPr>
              <a:xfrm>
                <a:off x="6779509" y="2159237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A105F219-E8FA-D7A9-711D-B5DACE85190A}"/>
                </a:ext>
              </a:extLst>
            </p:cNvPr>
            <p:cNvGrpSpPr/>
            <p:nvPr/>
          </p:nvGrpSpPr>
          <p:grpSpPr>
            <a:xfrm>
              <a:off x="5838121" y="1828647"/>
              <a:ext cx="927716" cy="664249"/>
              <a:chOff x="5838121" y="1828647"/>
              <a:chExt cx="927716" cy="664249"/>
            </a:xfrm>
          </p:grpSpPr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5FA92A4E-EDF8-EE3C-5E79-F758377DD5E6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6E28CB87-BDD3-4826-EDFD-38E00E4073C0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0CFA6C62-26F5-4709-C548-20F3FF29B10A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BC54ECE3-DD13-34EB-3B9B-9B18962B6767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164829C6-DE0D-CE5D-59D8-DDD39C703F8C}"/>
                </a:ext>
              </a:extLst>
            </p:cNvPr>
            <p:cNvGrpSpPr/>
            <p:nvPr/>
          </p:nvGrpSpPr>
          <p:grpSpPr>
            <a:xfrm>
              <a:off x="5827633" y="3304741"/>
              <a:ext cx="927716" cy="664249"/>
              <a:chOff x="5838121" y="1828647"/>
              <a:chExt cx="927716" cy="664249"/>
            </a:xfrm>
          </p:grpSpPr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F2133D87-0CFF-2058-B04E-0C749488A641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4596D195-E59D-1F04-89FB-FC333DD0679F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27" name="Straight Arrow Connector 126">
                <a:extLst>
                  <a:ext uri="{FF2B5EF4-FFF2-40B4-BE49-F238E27FC236}">
                    <a16:creationId xmlns:a16="http://schemas.microsoft.com/office/drawing/2014/main" id="{11E429DA-BD32-4DE7-057B-BA78BA962D80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6A1DB28C-DCFA-A46E-6764-7692D5E403E6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021C506-BFFD-CAF7-F3F1-026287E94A8E}"/>
                </a:ext>
              </a:extLst>
            </p:cNvPr>
            <p:cNvGrpSpPr/>
            <p:nvPr/>
          </p:nvGrpSpPr>
          <p:grpSpPr>
            <a:xfrm>
              <a:off x="5847850" y="5103606"/>
              <a:ext cx="927716" cy="664249"/>
              <a:chOff x="5838121" y="1828647"/>
              <a:chExt cx="927716" cy="664249"/>
            </a:xfrm>
          </p:grpSpPr>
          <p:cxnSp>
            <p:nvCxnSpPr>
              <p:cNvPr id="130" name="Straight Arrow Connector 129">
                <a:extLst>
                  <a:ext uri="{FF2B5EF4-FFF2-40B4-BE49-F238E27FC236}">
                    <a16:creationId xmlns:a16="http://schemas.microsoft.com/office/drawing/2014/main" id="{5EDC0E48-FD37-F4D1-AFF1-F028A57C9DF5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AB70C799-8980-53ED-6C0C-E5749C0AFC85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32" name="Straight Arrow Connector 131">
                <a:extLst>
                  <a:ext uri="{FF2B5EF4-FFF2-40B4-BE49-F238E27FC236}">
                    <a16:creationId xmlns:a16="http://schemas.microsoft.com/office/drawing/2014/main" id="{2B13F3F1-53B9-61E1-9556-1F2E7ED10E57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33ED677E-7CED-101E-4714-82A709F946C1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24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CRT Platform for Single MDB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37591FA3-A91E-1F06-D9AB-7AACD978D53B}"/>
              </a:ext>
            </a:extLst>
          </p:cNvPr>
          <p:cNvGrpSpPr/>
          <p:nvPr/>
        </p:nvGrpSpPr>
        <p:grpSpPr>
          <a:xfrm>
            <a:off x="1011688" y="771950"/>
            <a:ext cx="7135106" cy="5249338"/>
            <a:chOff x="1011688" y="771950"/>
            <a:chExt cx="7135106" cy="52493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84A5E87-0CBE-000D-C395-79463E11DB94}"/>
                </a:ext>
              </a:extLst>
            </p:cNvPr>
            <p:cNvSpPr/>
            <p:nvPr/>
          </p:nvSpPr>
          <p:spPr>
            <a:xfrm>
              <a:off x="3203848" y="1124744"/>
              <a:ext cx="2736304" cy="4896544"/>
            </a:xfrm>
            <a:prstGeom prst="rect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A95A345-624C-240B-AFD6-173835B9B5E3}"/>
                </a:ext>
              </a:extLst>
            </p:cNvPr>
            <p:cNvSpPr/>
            <p:nvPr/>
          </p:nvSpPr>
          <p:spPr>
            <a:xfrm>
              <a:off x="3491880" y="771950"/>
              <a:ext cx="2106234" cy="306467"/>
            </a:xfrm>
            <a:prstGeom prst="roundRect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</a:rPr>
                <a:t>Risk Transfer Platform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3254DFF-3161-A617-0122-4DC2F6545293}"/>
                </a:ext>
              </a:extLst>
            </p:cNvPr>
            <p:cNvCxnSpPr>
              <a:cxnSpLocks/>
            </p:cNvCxnSpPr>
            <p:nvPr/>
          </p:nvCxnSpPr>
          <p:spPr>
            <a:xfrm>
              <a:off x="4578119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5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E97E23E-D8A9-CC04-E67D-AB6D3289A71A}"/>
                </a:ext>
              </a:extLst>
            </p:cNvPr>
            <p:cNvGrpSpPr/>
            <p:nvPr/>
          </p:nvGrpSpPr>
          <p:grpSpPr>
            <a:xfrm>
              <a:off x="3306899" y="1119747"/>
              <a:ext cx="2530202" cy="1517165"/>
              <a:chOff x="3306899" y="1119747"/>
              <a:chExt cx="2530202" cy="151716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2130826-AEC0-4037-E53C-C24B43CEEA79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1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5446205-C351-4417-5F5B-C7C5487344E3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305430D-1330-048A-D70A-C9B78FA0DA8D}"/>
                  </a:ext>
                </a:extLst>
              </p:cNvPr>
              <p:cNvCxnSpPr>
                <a:endCxn id="6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42515EB-E4A6-99F6-6DE0-0853763EF7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1F8871A-21A1-C60E-026D-C54B17C15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EEB6EBC-165B-5816-0EDF-AAFD0AD936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3388378-96C2-C2BF-2861-A94CDE236AA5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1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218D08D9-802F-6FFB-F3F7-5CEBA13C8D5B}"/>
                  </a:ext>
                </a:extLst>
              </p:cNvPr>
              <p:cNvSpPr/>
              <p:nvPr/>
            </p:nvSpPr>
            <p:spPr>
              <a:xfrm>
                <a:off x="4544996" y="2148187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1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2D88711-85B0-3BB7-7F01-506A986CD9EB}"/>
                  </a:ext>
                </a:extLst>
              </p:cNvPr>
              <p:cNvSpPr/>
              <p:nvPr/>
            </p:nvSpPr>
            <p:spPr>
              <a:xfrm>
                <a:off x="4544997" y="1870600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1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5D636C8-36A3-73B8-7FF5-4FE08358DCAB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1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81EE0BEE-4A95-56A0-4FF2-4803836D295B}"/>
                  </a:ext>
                </a:extLst>
              </p:cNvPr>
              <p:cNvSpPr/>
              <p:nvPr/>
            </p:nvSpPr>
            <p:spPr>
              <a:xfrm>
                <a:off x="3306899" y="1890876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1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9D088F1-35AC-0A0D-4170-00AD634A5892}"/>
                </a:ext>
              </a:extLst>
            </p:cNvPr>
            <p:cNvGrpSpPr/>
            <p:nvPr/>
          </p:nvGrpSpPr>
          <p:grpSpPr>
            <a:xfrm>
              <a:off x="3301933" y="2640759"/>
              <a:ext cx="2530202" cy="1517165"/>
              <a:chOff x="3306899" y="1119747"/>
              <a:chExt cx="2530202" cy="1517165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CBF5762-9DA2-3DBE-580F-3FB9FEF79612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2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F90A5F6-B64B-7934-46FC-BD654653C144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10D72D74-3DD4-1638-5B19-19E4DC7B584B}"/>
                  </a:ext>
                </a:extLst>
              </p:cNvPr>
              <p:cNvCxnSpPr>
                <a:endCxn id="48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4F18589-22C3-FC68-E4F0-695C35537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2F536A4-D02B-B2EF-7DDD-709AF61A81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0C8046B-FEAB-3F86-1C68-82DAC1A8A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6BBA9F1-FCC3-6B2C-D131-2FC85F6CE72E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2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944745F8-D63D-525E-9A9F-D3955A7540B7}"/>
                  </a:ext>
                </a:extLst>
              </p:cNvPr>
              <p:cNvSpPr/>
              <p:nvPr/>
            </p:nvSpPr>
            <p:spPr>
              <a:xfrm>
                <a:off x="4551718" y="2143899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2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786F58BD-CB36-3C3B-398F-FE354A1CB00D}"/>
                  </a:ext>
                </a:extLst>
              </p:cNvPr>
              <p:cNvSpPr/>
              <p:nvPr/>
            </p:nvSpPr>
            <p:spPr>
              <a:xfrm>
                <a:off x="4544997" y="1870600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71D0679-E238-154D-DEF7-A70E989FD015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2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3A8C2C7-2609-7E86-82B0-EAB01574D5DC}"/>
                  </a:ext>
                </a:extLst>
              </p:cNvPr>
              <p:cNvSpPr/>
              <p:nvPr/>
            </p:nvSpPr>
            <p:spPr>
              <a:xfrm>
                <a:off x="3306899" y="1882032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2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B0AEBA79-966C-A110-6C2A-DC74E2F91B81}"/>
                </a:ext>
              </a:extLst>
            </p:cNvPr>
            <p:cNvGrpSpPr/>
            <p:nvPr/>
          </p:nvGrpSpPr>
          <p:grpSpPr>
            <a:xfrm>
              <a:off x="3314786" y="4436405"/>
              <a:ext cx="2550129" cy="1517165"/>
              <a:chOff x="3306899" y="1119747"/>
              <a:chExt cx="2550129" cy="1517165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9761F74C-39AC-316B-DF40-119E2C01EFD0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N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AB579DE8-0BA6-89FF-4541-CA5EA9AC6AEF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E6E5074E-BA4E-C53C-EB0A-18E8BFEBF10A}"/>
                  </a:ext>
                </a:extLst>
              </p:cNvPr>
              <p:cNvCxnSpPr>
                <a:endCxn id="61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897DFF5A-EC0E-7F91-3421-BDD77E6948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C4F7D5F6-1944-401E-B58A-FDF248A1DD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E24F81D-0C87-D319-B89F-5D59C69B2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EE44AEE-1725-78D1-CF80-6DDB1A7B0C10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N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DFCE3D2E-0408-84BD-2409-B6AC8BFAA734}"/>
                  </a:ext>
                </a:extLst>
              </p:cNvPr>
              <p:cNvSpPr/>
              <p:nvPr/>
            </p:nvSpPr>
            <p:spPr>
              <a:xfrm>
                <a:off x="4552071" y="2156105"/>
                <a:ext cx="1304957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N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AE9FFE5-8745-9535-2E32-843E6A40BD02}"/>
                  </a:ext>
                </a:extLst>
              </p:cNvPr>
              <p:cNvSpPr/>
              <p:nvPr/>
            </p:nvSpPr>
            <p:spPr>
              <a:xfrm>
                <a:off x="4570989" y="1875544"/>
                <a:ext cx="1277954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N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678D255-67BD-4A13-1B8B-6D00E3A2B632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N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21309D67-7609-4158-66BE-C433A83ED271}"/>
                  </a:ext>
                </a:extLst>
              </p:cNvPr>
              <p:cNvSpPr/>
              <p:nvPr/>
            </p:nvSpPr>
            <p:spPr>
              <a:xfrm>
                <a:off x="3306899" y="1886586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N</a:t>
                </a:r>
              </a:p>
            </p:txBody>
          </p:sp>
        </p:grp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DAE376B6-0D64-6008-1314-34B6AD6E75C9}"/>
                </a:ext>
              </a:extLst>
            </p:cNvPr>
            <p:cNvSpPr/>
            <p:nvPr/>
          </p:nvSpPr>
          <p:spPr>
            <a:xfrm>
              <a:off x="6760492" y="881712"/>
              <a:ext cx="1368152" cy="306467"/>
            </a:xfrm>
            <a:prstGeom prst="roundRect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3"/>
                  </a:solidFill>
                </a:rPr>
                <a:t>Investors</a:t>
              </a:r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4D86A91A-B237-619D-1B24-14E12EFCBC3C}"/>
                </a:ext>
              </a:extLst>
            </p:cNvPr>
            <p:cNvSpPr/>
            <p:nvPr/>
          </p:nvSpPr>
          <p:spPr>
            <a:xfrm>
              <a:off x="1029210" y="884499"/>
              <a:ext cx="1368152" cy="306467"/>
            </a:xfrm>
            <a:prstGeom prst="round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/>
                  </a:solidFill>
                </a:rPr>
                <a:t>MDB</a:t>
              </a: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A6AB4EF-7040-82C8-B5E0-0A6F2D2C63BE}"/>
                </a:ext>
              </a:extLst>
            </p:cNvPr>
            <p:cNvGrpSpPr/>
            <p:nvPr/>
          </p:nvGrpSpPr>
          <p:grpSpPr>
            <a:xfrm>
              <a:off x="1014580" y="1340768"/>
              <a:ext cx="1368152" cy="1123214"/>
              <a:chOff x="1014580" y="1259214"/>
              <a:chExt cx="1368152" cy="1123214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AC426DF-9E92-E647-F50E-D5C8899379F3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1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76A9083B-393F-1402-81FD-5CC521A84617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MDB A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61CD4A0F-E952-510B-E14E-F8B7E807803F}"/>
                </a:ext>
              </a:extLst>
            </p:cNvPr>
            <p:cNvGrpSpPr/>
            <p:nvPr/>
          </p:nvGrpSpPr>
          <p:grpSpPr>
            <a:xfrm>
              <a:off x="1014580" y="2852936"/>
              <a:ext cx="1368152" cy="1123214"/>
              <a:chOff x="1014580" y="1259214"/>
              <a:chExt cx="1368152" cy="1123214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13265FF-50BC-F352-9F98-CF60B2E97B1B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2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05C78B0B-3405-95AD-6F71-A54B44F0311A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MDB A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BCB7E523-CDE5-7B63-1A8F-3E99C09A00FF}"/>
                </a:ext>
              </a:extLst>
            </p:cNvPr>
            <p:cNvGrpSpPr/>
            <p:nvPr/>
          </p:nvGrpSpPr>
          <p:grpSpPr>
            <a:xfrm>
              <a:off x="1011688" y="4653136"/>
              <a:ext cx="1368152" cy="1123214"/>
              <a:chOff x="1014580" y="1259214"/>
              <a:chExt cx="1368152" cy="1123214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A389C0B9-177D-B3D9-439A-C2C985DA0C72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N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EA638CDD-F5F7-F725-EF1D-72A5BB42CB6D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MDB A</a:t>
                </a:r>
              </a:p>
            </p:txBody>
          </p: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57AABBB-834F-D6CE-696A-497099B97AE3}"/>
                </a:ext>
              </a:extLst>
            </p:cNvPr>
            <p:cNvCxnSpPr>
              <a:cxnSpLocks/>
            </p:cNvCxnSpPr>
            <p:nvPr/>
          </p:nvCxnSpPr>
          <p:spPr>
            <a:xfrm>
              <a:off x="1691680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74AE5DE6-CE14-FD14-80D2-B2A593484687}"/>
                </a:ext>
              </a:extLst>
            </p:cNvPr>
            <p:cNvGrpSpPr/>
            <p:nvPr/>
          </p:nvGrpSpPr>
          <p:grpSpPr>
            <a:xfrm>
              <a:off x="2382732" y="1836295"/>
              <a:ext cx="919201" cy="349702"/>
              <a:chOff x="2382732" y="1836295"/>
              <a:chExt cx="919201" cy="349702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32CE964-0C75-BEF6-828A-72FD2E9C9776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0880B849-EE62-5B8D-E6F8-4CE2B93BA18F}"/>
                  </a:ext>
                </a:extLst>
              </p:cNvPr>
              <p:cNvCxnSpPr>
                <a:stCxn id="73" idx="3"/>
              </p:cNvCxnSpPr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2818762A-8B80-07F8-6D44-ABA5892AFB0E}"/>
                </a:ext>
              </a:extLst>
            </p:cNvPr>
            <p:cNvGrpSpPr/>
            <p:nvPr/>
          </p:nvGrpSpPr>
          <p:grpSpPr>
            <a:xfrm>
              <a:off x="2374191" y="3340536"/>
              <a:ext cx="919201" cy="349702"/>
              <a:chOff x="2382732" y="1836295"/>
              <a:chExt cx="919201" cy="349702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76D64C2B-04CF-AEB3-DE76-3DFA3FAE963B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88D0B4D-CFB4-6C9A-B182-C9848B069571}"/>
                  </a:ext>
                </a:extLst>
              </p:cNvPr>
              <p:cNvCxnSpPr/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D837AC2D-67A7-387A-F28B-C486C6C563AB}"/>
                </a:ext>
              </a:extLst>
            </p:cNvPr>
            <p:cNvGrpSpPr/>
            <p:nvPr/>
          </p:nvGrpSpPr>
          <p:grpSpPr>
            <a:xfrm>
              <a:off x="2394209" y="5160235"/>
              <a:ext cx="919201" cy="349702"/>
              <a:chOff x="2382732" y="1836295"/>
              <a:chExt cx="919201" cy="349702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CBD09FB-3FEF-B659-4015-DA791C49E10C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15997D39-EC9C-C968-0516-F32599696BCC}"/>
                  </a:ext>
                </a:extLst>
              </p:cNvPr>
              <p:cNvCxnSpPr/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398AA33D-1A65-798B-2DF5-E892EFAECD88}"/>
                </a:ext>
              </a:extLst>
            </p:cNvPr>
            <p:cNvCxnSpPr>
              <a:cxnSpLocks/>
            </p:cNvCxnSpPr>
            <p:nvPr/>
          </p:nvCxnSpPr>
          <p:spPr>
            <a:xfrm>
              <a:off x="7452320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3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14043790-8A86-51D1-9700-893B4433C013}"/>
                </a:ext>
              </a:extLst>
            </p:cNvPr>
            <p:cNvGrpSpPr/>
            <p:nvPr/>
          </p:nvGrpSpPr>
          <p:grpSpPr>
            <a:xfrm>
              <a:off x="6760492" y="1614883"/>
              <a:ext cx="1386302" cy="833434"/>
              <a:chOff x="6786099" y="1587455"/>
              <a:chExt cx="1386302" cy="833434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C7CA406A-D2C6-BB31-48E6-EAA7F276B5E2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9E17DE8-61F9-3CA7-79C9-4C465DEC9E95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9C922E54-8617-967D-36A1-4B52419F123D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1</a:t>
                  </a:r>
                </a:p>
              </p:txBody>
            </p:sp>
          </p:grp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25D9FE03-33CA-3A7B-80BE-56CAF8659816}"/>
                  </a:ext>
                </a:extLst>
              </p:cNvPr>
              <p:cNvCxnSpPr>
                <a:cxnSpLocks/>
                <a:endCxn id="97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73C49593-E313-94C5-34B7-BFD8B385915D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0BAA9A1B-9BD5-4B61-0AD0-09312F74607A}"/>
                  </a:ext>
                </a:extLst>
              </p:cNvPr>
              <p:cNvSpPr/>
              <p:nvPr/>
            </p:nvSpPr>
            <p:spPr>
              <a:xfrm>
                <a:off x="6786099" y="215256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F20E7577-3671-A353-3BF8-DA1EC2170CEE}"/>
                </a:ext>
              </a:extLst>
            </p:cNvPr>
            <p:cNvGrpSpPr/>
            <p:nvPr/>
          </p:nvGrpSpPr>
          <p:grpSpPr>
            <a:xfrm>
              <a:off x="6764160" y="3104642"/>
              <a:ext cx="1369830" cy="833434"/>
              <a:chOff x="6802571" y="1587455"/>
              <a:chExt cx="1369830" cy="833434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E9A98AC1-3437-323C-50D1-C89E87E786B1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AB79B5A0-51B6-AB04-5D15-A2048A839BAA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4EF7B9BD-479A-4F54-A5A6-C0EFA5D1BAB5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2</a:t>
                  </a:r>
                </a:p>
              </p:txBody>
            </p:sp>
          </p:grp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32BB656-92A2-EA6D-67C4-2B0BDADFACE2}"/>
                  </a:ext>
                </a:extLst>
              </p:cNvPr>
              <p:cNvCxnSpPr>
                <a:cxnSpLocks/>
                <a:endCxn id="109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E3DF35B2-E279-5C4C-6DFF-ACE8CBC2C92B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9DBB1395-222E-78BD-FC8A-2B24AFD4B426}"/>
                  </a:ext>
                </a:extLst>
              </p:cNvPr>
              <p:cNvSpPr/>
              <p:nvPr/>
            </p:nvSpPr>
            <p:spPr>
              <a:xfrm>
                <a:off x="6802571" y="2154148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92AE313B-B042-EBDB-5B7A-81C737DB515F}"/>
                </a:ext>
              </a:extLst>
            </p:cNvPr>
            <p:cNvGrpSpPr/>
            <p:nvPr/>
          </p:nvGrpSpPr>
          <p:grpSpPr>
            <a:xfrm>
              <a:off x="6752561" y="4875204"/>
              <a:ext cx="1392892" cy="833434"/>
              <a:chOff x="6779509" y="1587455"/>
              <a:chExt cx="1392892" cy="833434"/>
            </a:xfrm>
          </p:grpSpPr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0CA47D38-497E-D528-099B-9AF1517913C2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1EA1A803-AB48-198C-FF4A-1B26BA5AA2CC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09CA0BD7-870B-5007-A86A-000E78E0E70D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N</a:t>
                  </a:r>
                </a:p>
              </p:txBody>
            </p:sp>
          </p:grp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1AE7F5C-92AD-0934-6561-1EDE24A66BDC}"/>
                  </a:ext>
                </a:extLst>
              </p:cNvPr>
              <p:cNvCxnSpPr>
                <a:cxnSpLocks/>
                <a:endCxn id="116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33F83C9D-648F-603F-4B56-3377823B2860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5F1A6F76-0E64-13AF-3BF3-BCF608E739DD}"/>
                  </a:ext>
                </a:extLst>
              </p:cNvPr>
              <p:cNvSpPr/>
              <p:nvPr/>
            </p:nvSpPr>
            <p:spPr>
              <a:xfrm>
                <a:off x="6779509" y="2159237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A105F219-E8FA-D7A9-711D-B5DACE85190A}"/>
                </a:ext>
              </a:extLst>
            </p:cNvPr>
            <p:cNvGrpSpPr/>
            <p:nvPr/>
          </p:nvGrpSpPr>
          <p:grpSpPr>
            <a:xfrm>
              <a:off x="5838121" y="1828647"/>
              <a:ext cx="927716" cy="664249"/>
              <a:chOff x="5838121" y="1828647"/>
              <a:chExt cx="927716" cy="664249"/>
            </a:xfrm>
          </p:grpSpPr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5FA92A4E-EDF8-EE3C-5E79-F758377DD5E6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6E28CB87-BDD3-4826-EDFD-38E00E4073C0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0CFA6C62-26F5-4709-C548-20F3FF29B10A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BC54ECE3-DD13-34EB-3B9B-9B18962B6767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164829C6-DE0D-CE5D-59D8-DDD39C703F8C}"/>
                </a:ext>
              </a:extLst>
            </p:cNvPr>
            <p:cNvGrpSpPr/>
            <p:nvPr/>
          </p:nvGrpSpPr>
          <p:grpSpPr>
            <a:xfrm>
              <a:off x="5827633" y="3304741"/>
              <a:ext cx="927716" cy="664249"/>
              <a:chOff x="5838121" y="1828647"/>
              <a:chExt cx="927716" cy="664249"/>
            </a:xfrm>
          </p:grpSpPr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F2133D87-0CFF-2058-B04E-0C749488A641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4596D195-E59D-1F04-89FB-FC333DD0679F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27" name="Straight Arrow Connector 126">
                <a:extLst>
                  <a:ext uri="{FF2B5EF4-FFF2-40B4-BE49-F238E27FC236}">
                    <a16:creationId xmlns:a16="http://schemas.microsoft.com/office/drawing/2014/main" id="{11E429DA-BD32-4DE7-057B-BA78BA962D80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6A1DB28C-DCFA-A46E-6764-7692D5E403E6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021C506-BFFD-CAF7-F3F1-026287E94A8E}"/>
                </a:ext>
              </a:extLst>
            </p:cNvPr>
            <p:cNvGrpSpPr/>
            <p:nvPr/>
          </p:nvGrpSpPr>
          <p:grpSpPr>
            <a:xfrm>
              <a:off x="5847850" y="5103606"/>
              <a:ext cx="927716" cy="664249"/>
              <a:chOff x="5838121" y="1828647"/>
              <a:chExt cx="927716" cy="664249"/>
            </a:xfrm>
          </p:grpSpPr>
          <p:cxnSp>
            <p:nvCxnSpPr>
              <p:cNvPr id="130" name="Straight Arrow Connector 129">
                <a:extLst>
                  <a:ext uri="{FF2B5EF4-FFF2-40B4-BE49-F238E27FC236}">
                    <a16:creationId xmlns:a16="http://schemas.microsoft.com/office/drawing/2014/main" id="{5EDC0E48-FD37-F4D1-AFF1-F028A57C9DF5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AB70C799-8980-53ED-6C0C-E5749C0AFC85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32" name="Straight Arrow Connector 131">
                <a:extLst>
                  <a:ext uri="{FF2B5EF4-FFF2-40B4-BE49-F238E27FC236}">
                    <a16:creationId xmlns:a16="http://schemas.microsoft.com/office/drawing/2014/main" id="{2B13F3F1-53B9-61E1-9556-1F2E7ED10E57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33ED677E-7CED-101E-4714-82A709F946C1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327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CRT Platform for Several MDBs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37591FA3-A91E-1F06-D9AB-7AACD978D53B}"/>
              </a:ext>
            </a:extLst>
          </p:cNvPr>
          <p:cNvGrpSpPr/>
          <p:nvPr/>
        </p:nvGrpSpPr>
        <p:grpSpPr>
          <a:xfrm>
            <a:off x="1011688" y="771950"/>
            <a:ext cx="7135106" cy="5249338"/>
            <a:chOff x="1011688" y="771950"/>
            <a:chExt cx="7135106" cy="52493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84A5E87-0CBE-000D-C395-79463E11DB94}"/>
                </a:ext>
              </a:extLst>
            </p:cNvPr>
            <p:cNvSpPr/>
            <p:nvPr/>
          </p:nvSpPr>
          <p:spPr>
            <a:xfrm>
              <a:off x="3203848" y="1124744"/>
              <a:ext cx="2736304" cy="4896544"/>
            </a:xfrm>
            <a:prstGeom prst="rect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A95A345-624C-240B-AFD6-173835B9B5E3}"/>
                </a:ext>
              </a:extLst>
            </p:cNvPr>
            <p:cNvSpPr/>
            <p:nvPr/>
          </p:nvSpPr>
          <p:spPr>
            <a:xfrm>
              <a:off x="3491880" y="771950"/>
              <a:ext cx="2106234" cy="306467"/>
            </a:xfrm>
            <a:prstGeom prst="roundRect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</a:rPr>
                <a:t>Risk Transfer Platform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3254DFF-3161-A617-0122-4DC2F6545293}"/>
                </a:ext>
              </a:extLst>
            </p:cNvPr>
            <p:cNvCxnSpPr>
              <a:cxnSpLocks/>
            </p:cNvCxnSpPr>
            <p:nvPr/>
          </p:nvCxnSpPr>
          <p:spPr>
            <a:xfrm>
              <a:off x="4578119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5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E97E23E-D8A9-CC04-E67D-AB6D3289A71A}"/>
                </a:ext>
              </a:extLst>
            </p:cNvPr>
            <p:cNvGrpSpPr/>
            <p:nvPr/>
          </p:nvGrpSpPr>
          <p:grpSpPr>
            <a:xfrm>
              <a:off x="3306899" y="1119747"/>
              <a:ext cx="2530202" cy="1517165"/>
              <a:chOff x="3306899" y="1119747"/>
              <a:chExt cx="2530202" cy="151716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2130826-AEC0-4037-E53C-C24B43CEEA79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1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5446205-C351-4417-5F5B-C7C5487344E3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305430D-1330-048A-D70A-C9B78FA0DA8D}"/>
                  </a:ext>
                </a:extLst>
              </p:cNvPr>
              <p:cNvCxnSpPr>
                <a:endCxn id="6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42515EB-E4A6-99F6-6DE0-0853763EF7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1F8871A-21A1-C60E-026D-C54B17C15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EEB6EBC-165B-5816-0EDF-AAFD0AD936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3388378-96C2-C2BF-2861-A94CDE236AA5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1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218D08D9-802F-6FFB-F3F7-5CEBA13C8D5B}"/>
                  </a:ext>
                </a:extLst>
              </p:cNvPr>
              <p:cNvSpPr/>
              <p:nvPr/>
            </p:nvSpPr>
            <p:spPr>
              <a:xfrm>
                <a:off x="4544996" y="2148187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1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2D88711-85B0-3BB7-7F01-506A986CD9EB}"/>
                  </a:ext>
                </a:extLst>
              </p:cNvPr>
              <p:cNvSpPr/>
              <p:nvPr/>
            </p:nvSpPr>
            <p:spPr>
              <a:xfrm>
                <a:off x="4544997" y="1870600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1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5D636C8-36A3-73B8-7FF5-4FE08358DCAB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1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81EE0BEE-4A95-56A0-4FF2-4803836D295B}"/>
                  </a:ext>
                </a:extLst>
              </p:cNvPr>
              <p:cNvSpPr/>
              <p:nvPr/>
            </p:nvSpPr>
            <p:spPr>
              <a:xfrm>
                <a:off x="3306899" y="1890876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1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9D088F1-35AC-0A0D-4170-00AD634A5892}"/>
                </a:ext>
              </a:extLst>
            </p:cNvPr>
            <p:cNvGrpSpPr/>
            <p:nvPr/>
          </p:nvGrpSpPr>
          <p:grpSpPr>
            <a:xfrm>
              <a:off x="3301933" y="2640759"/>
              <a:ext cx="2530202" cy="1517165"/>
              <a:chOff x="3306899" y="1119747"/>
              <a:chExt cx="2530202" cy="1517165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CBF5762-9DA2-3DBE-580F-3FB9FEF79612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2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F90A5F6-B64B-7934-46FC-BD654653C144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10D72D74-3DD4-1638-5B19-19E4DC7B584B}"/>
                  </a:ext>
                </a:extLst>
              </p:cNvPr>
              <p:cNvCxnSpPr>
                <a:endCxn id="48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4F18589-22C3-FC68-E4F0-695C35537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2F536A4-D02B-B2EF-7DDD-709AF61A81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0C8046B-FEAB-3F86-1C68-82DAC1A8A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6BBA9F1-FCC3-6B2C-D131-2FC85F6CE72E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2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944745F8-D63D-525E-9A9F-D3955A7540B7}"/>
                  </a:ext>
                </a:extLst>
              </p:cNvPr>
              <p:cNvSpPr/>
              <p:nvPr/>
            </p:nvSpPr>
            <p:spPr>
              <a:xfrm>
                <a:off x="4551718" y="2143899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2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786F58BD-CB36-3C3B-398F-FE354A1CB00D}"/>
                  </a:ext>
                </a:extLst>
              </p:cNvPr>
              <p:cNvSpPr/>
              <p:nvPr/>
            </p:nvSpPr>
            <p:spPr>
              <a:xfrm>
                <a:off x="4544997" y="1870600"/>
                <a:ext cx="1265101" cy="2342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71D0679-E238-154D-DEF7-A70E989FD015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2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3A8C2C7-2609-7E86-82B0-EAB01574D5DC}"/>
                  </a:ext>
                </a:extLst>
              </p:cNvPr>
              <p:cNvSpPr/>
              <p:nvPr/>
            </p:nvSpPr>
            <p:spPr>
              <a:xfrm>
                <a:off x="3306899" y="1882032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2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B0AEBA79-966C-A110-6C2A-DC74E2F91B81}"/>
                </a:ext>
              </a:extLst>
            </p:cNvPr>
            <p:cNvGrpSpPr/>
            <p:nvPr/>
          </p:nvGrpSpPr>
          <p:grpSpPr>
            <a:xfrm>
              <a:off x="3314786" y="4436405"/>
              <a:ext cx="2550129" cy="1517165"/>
              <a:chOff x="3306899" y="1119747"/>
              <a:chExt cx="2550129" cy="1517165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9761F74C-39AC-316B-DF40-119E2C01EFD0}"/>
                  </a:ext>
                </a:extLst>
              </p:cNvPr>
              <p:cNvSpPr/>
              <p:nvPr/>
            </p:nvSpPr>
            <p:spPr>
              <a:xfrm>
                <a:off x="3900777" y="1119747"/>
                <a:ext cx="1368152" cy="25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/>
                  <a:t>Transaction N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AB579DE8-0BA6-89FF-4541-CA5EA9AC6AEF}"/>
                  </a:ext>
                </a:extLst>
              </p:cNvPr>
              <p:cNvSpPr/>
              <p:nvPr/>
            </p:nvSpPr>
            <p:spPr>
              <a:xfrm>
                <a:off x="3311860" y="1340768"/>
                <a:ext cx="2520280" cy="1296144"/>
              </a:xfrm>
              <a:prstGeom prst="rect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E6E5074E-BA4E-C53C-EB0A-18E8BFEBF10A}"/>
                  </a:ext>
                </a:extLst>
              </p:cNvPr>
              <p:cNvCxnSpPr>
                <a:endCxn id="61" idx="0"/>
              </p:cNvCxnSpPr>
              <p:nvPr/>
            </p:nvCxnSpPr>
            <p:spPr>
              <a:xfrm flipV="1">
                <a:off x="4572000" y="1340768"/>
                <a:ext cx="0" cy="1296144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897DFF5A-EC0E-7F91-3421-BDD77E6948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1844824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C4F7D5F6-1944-401E-B58A-FDF248A1DD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7034" y="2420888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E24F81D-0C87-D319-B89F-5D59C69B2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132856"/>
                <a:ext cx="126014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EE44AEE-1725-78D1-CF80-6DDB1A7B0C10}"/>
                  </a:ext>
                </a:extLst>
              </p:cNvPr>
              <p:cNvSpPr/>
              <p:nvPr/>
            </p:nvSpPr>
            <p:spPr>
              <a:xfrm>
                <a:off x="4821809" y="2420979"/>
                <a:ext cx="802020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Junior N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DFCE3D2E-0408-84BD-2409-B6AC8BFAA734}"/>
                  </a:ext>
                </a:extLst>
              </p:cNvPr>
              <p:cNvSpPr/>
              <p:nvPr/>
            </p:nvSpPr>
            <p:spPr>
              <a:xfrm>
                <a:off x="4552071" y="2156105"/>
                <a:ext cx="1304957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Junior Mezzanine N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AE9FFE5-8745-9535-2E32-843E6A40BD02}"/>
                  </a:ext>
                </a:extLst>
              </p:cNvPr>
              <p:cNvSpPr/>
              <p:nvPr/>
            </p:nvSpPr>
            <p:spPr>
              <a:xfrm>
                <a:off x="4570989" y="1875544"/>
                <a:ext cx="1277954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000" dirty="0"/>
                  <a:t>Senior Mezzanine N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678D255-67BD-4A13-1B8B-6D00E3A2B632}"/>
                  </a:ext>
                </a:extLst>
              </p:cNvPr>
              <p:cNvSpPr/>
              <p:nvPr/>
            </p:nvSpPr>
            <p:spPr>
              <a:xfrm>
                <a:off x="4572000" y="1478063"/>
                <a:ext cx="1265101" cy="21120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/>
                  <a:t>Senior N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21309D67-7609-4158-66BE-C433A83ED271}"/>
                  </a:ext>
                </a:extLst>
              </p:cNvPr>
              <p:cNvSpPr/>
              <p:nvPr/>
            </p:nvSpPr>
            <p:spPr>
              <a:xfrm>
                <a:off x="3306899" y="1886586"/>
                <a:ext cx="1265101" cy="24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100" b="1" dirty="0"/>
                  <a:t>Pool N</a:t>
                </a:r>
              </a:p>
            </p:txBody>
          </p:sp>
        </p:grp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DAE376B6-0D64-6008-1314-34B6AD6E75C9}"/>
                </a:ext>
              </a:extLst>
            </p:cNvPr>
            <p:cNvSpPr/>
            <p:nvPr/>
          </p:nvSpPr>
          <p:spPr>
            <a:xfrm>
              <a:off x="6760492" y="881712"/>
              <a:ext cx="1368152" cy="306467"/>
            </a:xfrm>
            <a:prstGeom prst="roundRect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3"/>
                  </a:solidFill>
                </a:rPr>
                <a:t>Investors</a:t>
              </a:r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4D86A91A-B237-619D-1B24-14E12EFCBC3C}"/>
                </a:ext>
              </a:extLst>
            </p:cNvPr>
            <p:cNvSpPr/>
            <p:nvPr/>
          </p:nvSpPr>
          <p:spPr>
            <a:xfrm>
              <a:off x="1029210" y="884499"/>
              <a:ext cx="1368152" cy="306467"/>
            </a:xfrm>
            <a:prstGeom prst="round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/>
                  </a:solidFill>
                </a:rPr>
                <a:t>MDBs</a:t>
              </a: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A6AB4EF-7040-82C8-B5E0-0A6F2D2C63BE}"/>
                </a:ext>
              </a:extLst>
            </p:cNvPr>
            <p:cNvGrpSpPr/>
            <p:nvPr/>
          </p:nvGrpSpPr>
          <p:grpSpPr>
            <a:xfrm>
              <a:off x="1014580" y="1340768"/>
              <a:ext cx="1368152" cy="1123214"/>
              <a:chOff x="1014580" y="1259214"/>
              <a:chExt cx="1368152" cy="1123214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AC426DF-9E92-E647-F50E-D5C8899379F3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1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76A9083B-393F-1402-81FD-5CC521A84617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MDB 1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61CD4A0F-E952-510B-E14E-F8B7E807803F}"/>
                </a:ext>
              </a:extLst>
            </p:cNvPr>
            <p:cNvGrpSpPr/>
            <p:nvPr/>
          </p:nvGrpSpPr>
          <p:grpSpPr>
            <a:xfrm>
              <a:off x="1014580" y="2852936"/>
              <a:ext cx="1368152" cy="1123214"/>
              <a:chOff x="1014580" y="1259214"/>
              <a:chExt cx="1368152" cy="1123214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13265FF-50BC-F352-9F98-CF60B2E97B1B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2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05C78B0B-3405-95AD-6F71-A54B44F0311A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MDB 2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BCB7E523-CDE5-7B63-1A8F-3E99C09A00FF}"/>
                </a:ext>
              </a:extLst>
            </p:cNvPr>
            <p:cNvGrpSpPr/>
            <p:nvPr/>
          </p:nvGrpSpPr>
          <p:grpSpPr>
            <a:xfrm>
              <a:off x="1011688" y="4653136"/>
              <a:ext cx="1368152" cy="1123214"/>
              <a:chOff x="1014580" y="1259214"/>
              <a:chExt cx="1368152" cy="1123214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A389C0B9-177D-B3D9-439A-C2C985DA0C72}"/>
                  </a:ext>
                </a:extLst>
              </p:cNvPr>
              <p:cNvSpPr txBox="1"/>
              <p:nvPr/>
            </p:nvSpPr>
            <p:spPr>
              <a:xfrm>
                <a:off x="1014580" y="1499900"/>
                <a:ext cx="1368152" cy="882528"/>
              </a:xfrm>
              <a:prstGeom prst="round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r>
                  <a:rPr lang="en-GB" sz="1200" b="1" dirty="0">
                    <a:solidFill>
                      <a:schemeClr val="accent1"/>
                    </a:solidFill>
                  </a:rPr>
                  <a:t>Pool N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EA638CDD-F5F7-F725-EF1D-72A5BB42CB6D}"/>
                  </a:ext>
                </a:extLst>
              </p:cNvPr>
              <p:cNvSpPr/>
              <p:nvPr/>
            </p:nvSpPr>
            <p:spPr>
              <a:xfrm>
                <a:off x="1125339" y="1259214"/>
                <a:ext cx="1146633" cy="257369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MDB N</a:t>
                </a:r>
              </a:p>
            </p:txBody>
          </p: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57AABBB-834F-D6CE-696A-497099B97AE3}"/>
                </a:ext>
              </a:extLst>
            </p:cNvPr>
            <p:cNvCxnSpPr>
              <a:cxnSpLocks/>
            </p:cNvCxnSpPr>
            <p:nvPr/>
          </p:nvCxnSpPr>
          <p:spPr>
            <a:xfrm>
              <a:off x="1691680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74AE5DE6-CE14-FD14-80D2-B2A593484687}"/>
                </a:ext>
              </a:extLst>
            </p:cNvPr>
            <p:cNvGrpSpPr/>
            <p:nvPr/>
          </p:nvGrpSpPr>
          <p:grpSpPr>
            <a:xfrm>
              <a:off x="2382732" y="1836295"/>
              <a:ext cx="919201" cy="349702"/>
              <a:chOff x="2382732" y="1836295"/>
              <a:chExt cx="919201" cy="349702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32CE964-0C75-BEF6-828A-72FD2E9C9776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0880B849-EE62-5B8D-E6F8-4CE2B93BA18F}"/>
                  </a:ext>
                </a:extLst>
              </p:cNvPr>
              <p:cNvCxnSpPr>
                <a:stCxn id="73" idx="3"/>
              </p:cNvCxnSpPr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2818762A-8B80-07F8-6D44-ABA5892AFB0E}"/>
                </a:ext>
              </a:extLst>
            </p:cNvPr>
            <p:cNvGrpSpPr/>
            <p:nvPr/>
          </p:nvGrpSpPr>
          <p:grpSpPr>
            <a:xfrm>
              <a:off x="2374191" y="3340536"/>
              <a:ext cx="919201" cy="349702"/>
              <a:chOff x="2382732" y="1836295"/>
              <a:chExt cx="919201" cy="349702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76D64C2B-04CF-AEB3-DE76-3DFA3FAE963B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88D0B4D-CFB4-6C9A-B182-C9848B069571}"/>
                  </a:ext>
                </a:extLst>
              </p:cNvPr>
              <p:cNvCxnSpPr/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D837AC2D-67A7-387A-F28B-C486C6C563AB}"/>
                </a:ext>
              </a:extLst>
            </p:cNvPr>
            <p:cNvGrpSpPr/>
            <p:nvPr/>
          </p:nvGrpSpPr>
          <p:grpSpPr>
            <a:xfrm>
              <a:off x="2394209" y="5160235"/>
              <a:ext cx="919201" cy="349702"/>
              <a:chOff x="2382732" y="1836295"/>
              <a:chExt cx="919201" cy="349702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CBD09FB-3FEF-B659-4015-DA791C49E10C}"/>
                  </a:ext>
                </a:extLst>
              </p:cNvPr>
              <p:cNvSpPr/>
              <p:nvPr/>
            </p:nvSpPr>
            <p:spPr>
              <a:xfrm>
                <a:off x="2384849" y="1836295"/>
                <a:ext cx="821116" cy="34970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Pool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dirty="0">
                    <a:solidFill>
                      <a:schemeClr val="tx1"/>
                    </a:solidFill>
                  </a:rPr>
                  <a:t>allocation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15997D39-EC9C-C968-0516-F32599696BCC}"/>
                  </a:ext>
                </a:extLst>
              </p:cNvPr>
              <p:cNvCxnSpPr/>
              <p:nvPr/>
            </p:nvCxnSpPr>
            <p:spPr>
              <a:xfrm>
                <a:off x="2382732" y="2022718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398AA33D-1A65-798B-2DF5-E892EFAECD88}"/>
                </a:ext>
              </a:extLst>
            </p:cNvPr>
            <p:cNvCxnSpPr>
              <a:cxnSpLocks/>
            </p:cNvCxnSpPr>
            <p:nvPr/>
          </p:nvCxnSpPr>
          <p:spPr>
            <a:xfrm>
              <a:off x="7452320" y="4207481"/>
              <a:ext cx="4966" cy="229631"/>
            </a:xfrm>
            <a:prstGeom prst="line">
              <a:avLst/>
            </a:prstGeom>
            <a:ln w="28575" cap="flat" cmpd="sng" algn="ctr">
              <a:solidFill>
                <a:schemeClr val="accent3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14043790-8A86-51D1-9700-893B4433C013}"/>
                </a:ext>
              </a:extLst>
            </p:cNvPr>
            <p:cNvGrpSpPr/>
            <p:nvPr/>
          </p:nvGrpSpPr>
          <p:grpSpPr>
            <a:xfrm>
              <a:off x="6760492" y="1614883"/>
              <a:ext cx="1386302" cy="833434"/>
              <a:chOff x="6786099" y="1587455"/>
              <a:chExt cx="1386302" cy="833434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C7CA406A-D2C6-BB31-48E6-EAA7F276B5E2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39E17DE8-61F9-3CA7-79C9-4C465DEC9E95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9C922E54-8617-967D-36A1-4B52419F123D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1</a:t>
                  </a:r>
                </a:p>
              </p:txBody>
            </p:sp>
          </p:grp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25D9FE03-33CA-3A7B-80BE-56CAF8659816}"/>
                  </a:ext>
                </a:extLst>
              </p:cNvPr>
              <p:cNvCxnSpPr>
                <a:cxnSpLocks/>
                <a:endCxn id="97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73C49593-E313-94C5-34B7-BFD8B385915D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0BAA9A1B-9BD5-4B61-0AD0-09312F74607A}"/>
                  </a:ext>
                </a:extLst>
              </p:cNvPr>
              <p:cNvSpPr/>
              <p:nvPr/>
            </p:nvSpPr>
            <p:spPr>
              <a:xfrm>
                <a:off x="6786099" y="215256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F20E7577-3671-A353-3BF8-DA1EC2170CEE}"/>
                </a:ext>
              </a:extLst>
            </p:cNvPr>
            <p:cNvGrpSpPr/>
            <p:nvPr/>
          </p:nvGrpSpPr>
          <p:grpSpPr>
            <a:xfrm>
              <a:off x="6764160" y="3104642"/>
              <a:ext cx="1369830" cy="833434"/>
              <a:chOff x="6802571" y="1587455"/>
              <a:chExt cx="1369830" cy="833434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E9A98AC1-3437-323C-50D1-C89E87E786B1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AB79B5A0-51B6-AB04-5D15-A2048A839BAA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4EF7B9BD-479A-4F54-A5A6-C0EFA5D1BAB5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2</a:t>
                  </a:r>
                </a:p>
              </p:txBody>
            </p:sp>
          </p:grp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32BB656-92A2-EA6D-67C4-2B0BDADFACE2}"/>
                  </a:ext>
                </a:extLst>
              </p:cNvPr>
              <p:cNvCxnSpPr>
                <a:cxnSpLocks/>
                <a:endCxn id="109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E3DF35B2-E279-5C4C-6DFF-ACE8CBC2C92B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9DBB1395-222E-78BD-FC8A-2B24AFD4B426}"/>
                  </a:ext>
                </a:extLst>
              </p:cNvPr>
              <p:cNvSpPr/>
              <p:nvPr/>
            </p:nvSpPr>
            <p:spPr>
              <a:xfrm>
                <a:off x="6802571" y="2154148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92AE313B-B042-EBDB-5B7A-81C737DB515F}"/>
                </a:ext>
              </a:extLst>
            </p:cNvPr>
            <p:cNvGrpSpPr/>
            <p:nvPr/>
          </p:nvGrpSpPr>
          <p:grpSpPr>
            <a:xfrm>
              <a:off x="6752561" y="4875204"/>
              <a:ext cx="1392892" cy="833434"/>
              <a:chOff x="6779509" y="1587455"/>
              <a:chExt cx="1392892" cy="833434"/>
            </a:xfrm>
          </p:grpSpPr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0CA47D38-497E-D528-099B-9AF1517913C2}"/>
                  </a:ext>
                </a:extLst>
              </p:cNvPr>
              <p:cNvGrpSpPr/>
              <p:nvPr/>
            </p:nvGrpSpPr>
            <p:grpSpPr>
              <a:xfrm>
                <a:off x="6804248" y="1587455"/>
                <a:ext cx="1368153" cy="833434"/>
                <a:chOff x="1014580" y="1353501"/>
                <a:chExt cx="1368153" cy="833434"/>
              </a:xfrm>
            </p:grpSpPr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1EA1A803-AB48-198C-FF4A-1B26BA5AA2CC}"/>
                    </a:ext>
                  </a:extLst>
                </p:cNvPr>
                <p:cNvSpPr txBox="1"/>
                <p:nvPr/>
              </p:nvSpPr>
              <p:spPr>
                <a:xfrm>
                  <a:off x="1014580" y="1602341"/>
                  <a:ext cx="1368152" cy="584594"/>
                </a:xfrm>
                <a:prstGeom prst="rect">
                  <a:avLst/>
                </a:prstGeom>
                <a:noFill/>
                <a:ln w="12700">
                  <a:solidFill>
                    <a:schemeClr val="accent3"/>
                  </a:solidFill>
                </a:ln>
              </p:spPr>
              <p:txBody>
                <a:bodyPr wrap="square" rtlCol="0" anchor="ctr" anchorCtr="1">
                  <a:noAutofit/>
                </a:bodyPr>
                <a:lstStyle/>
                <a:p>
                  <a:endParaRPr lang="en-GB" sz="1200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09CA0BD7-870B-5007-A86A-000E78E0E70D}"/>
                    </a:ext>
                  </a:extLst>
                </p:cNvPr>
                <p:cNvSpPr/>
                <p:nvPr/>
              </p:nvSpPr>
              <p:spPr>
                <a:xfrm>
                  <a:off x="1014581" y="1353501"/>
                  <a:ext cx="1368152" cy="25736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72000" tIns="36000" rIns="72000" bIns="36000" rtlCol="0" anchor="ctr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accent3"/>
                      </a:solidFill>
                    </a:rPr>
                    <a:t>Investor Pool N</a:t>
                  </a:r>
                </a:p>
              </p:txBody>
            </p:sp>
          </p:grp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1AE7F5C-92AD-0934-6561-1EDE24A66BDC}"/>
                  </a:ext>
                </a:extLst>
              </p:cNvPr>
              <p:cNvCxnSpPr>
                <a:cxnSpLocks/>
                <a:endCxn id="116" idx="3"/>
              </p:cNvCxnSpPr>
              <p:nvPr/>
            </p:nvCxnSpPr>
            <p:spPr>
              <a:xfrm flipV="1">
                <a:off x="6804248" y="2128592"/>
                <a:ext cx="1368152" cy="4264"/>
              </a:xfrm>
              <a:prstGeom prst="line">
                <a:avLst/>
              </a:prstGeom>
              <a:ln w="9525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33F83C9D-648F-603F-4B56-3377823B2860}"/>
                  </a:ext>
                </a:extLst>
              </p:cNvPr>
              <p:cNvSpPr/>
              <p:nvPr/>
            </p:nvSpPr>
            <p:spPr>
              <a:xfrm>
                <a:off x="6804249" y="1871280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Senior Mezz Investors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5F1A6F76-0E64-13AF-3BF3-BCF608E739DD}"/>
                  </a:ext>
                </a:extLst>
              </p:cNvPr>
              <p:cNvSpPr/>
              <p:nvPr/>
            </p:nvSpPr>
            <p:spPr>
              <a:xfrm>
                <a:off x="6779509" y="2159237"/>
                <a:ext cx="1368152" cy="2265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1000" dirty="0">
                    <a:solidFill>
                      <a:schemeClr val="accent3"/>
                    </a:solidFill>
                  </a:rPr>
                  <a:t>Junior Mezz Investors</a:t>
                </a:r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A105F219-E8FA-D7A9-711D-B5DACE85190A}"/>
                </a:ext>
              </a:extLst>
            </p:cNvPr>
            <p:cNvGrpSpPr/>
            <p:nvPr/>
          </p:nvGrpSpPr>
          <p:grpSpPr>
            <a:xfrm>
              <a:off x="5838121" y="1828647"/>
              <a:ext cx="927716" cy="664249"/>
              <a:chOff x="5838121" y="1828647"/>
              <a:chExt cx="927716" cy="664249"/>
            </a:xfrm>
          </p:grpSpPr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5FA92A4E-EDF8-EE3C-5E79-F758377DD5E6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6E28CB87-BDD3-4826-EDFD-38E00E4073C0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0CFA6C62-26F5-4709-C548-20F3FF29B10A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BC54ECE3-DD13-34EB-3B9B-9B18962B6767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164829C6-DE0D-CE5D-59D8-DDD39C703F8C}"/>
                </a:ext>
              </a:extLst>
            </p:cNvPr>
            <p:cNvGrpSpPr/>
            <p:nvPr/>
          </p:nvGrpSpPr>
          <p:grpSpPr>
            <a:xfrm>
              <a:off x="5827633" y="3304741"/>
              <a:ext cx="927716" cy="664249"/>
              <a:chOff x="5838121" y="1828647"/>
              <a:chExt cx="927716" cy="664249"/>
            </a:xfrm>
          </p:grpSpPr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F2133D87-0CFF-2058-B04E-0C749488A641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4596D195-E59D-1F04-89FB-FC333DD0679F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27" name="Straight Arrow Connector 126">
                <a:extLst>
                  <a:ext uri="{FF2B5EF4-FFF2-40B4-BE49-F238E27FC236}">
                    <a16:creationId xmlns:a16="http://schemas.microsoft.com/office/drawing/2014/main" id="{11E429DA-BD32-4DE7-057B-BA78BA962D80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6A1DB28C-DCFA-A46E-6764-7692D5E403E6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021C506-BFFD-CAF7-F3F1-026287E94A8E}"/>
                </a:ext>
              </a:extLst>
            </p:cNvPr>
            <p:cNvGrpSpPr/>
            <p:nvPr/>
          </p:nvGrpSpPr>
          <p:grpSpPr>
            <a:xfrm>
              <a:off x="5847850" y="5103606"/>
              <a:ext cx="927716" cy="664249"/>
              <a:chOff x="5838121" y="1828647"/>
              <a:chExt cx="927716" cy="664249"/>
            </a:xfrm>
          </p:grpSpPr>
          <p:cxnSp>
            <p:nvCxnSpPr>
              <p:cNvPr id="130" name="Straight Arrow Connector 129">
                <a:extLst>
                  <a:ext uri="{FF2B5EF4-FFF2-40B4-BE49-F238E27FC236}">
                    <a16:creationId xmlns:a16="http://schemas.microsoft.com/office/drawing/2014/main" id="{5EDC0E48-FD37-F4D1-AFF1-F028A57C9DF5}"/>
                  </a:ext>
                </a:extLst>
              </p:cNvPr>
              <p:cNvCxnSpPr/>
              <p:nvPr/>
            </p:nvCxnSpPr>
            <p:spPr>
              <a:xfrm>
                <a:off x="5846636" y="229396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AB70C799-8980-53ED-6C0C-E5749C0AFC85}"/>
                  </a:ext>
                </a:extLst>
              </p:cNvPr>
              <p:cNvSpPr/>
              <p:nvPr/>
            </p:nvSpPr>
            <p:spPr>
              <a:xfrm>
                <a:off x="5940152" y="2281693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CLN issuance</a:t>
                </a:r>
              </a:p>
            </p:txBody>
          </p:sp>
          <p:cxnSp>
            <p:nvCxnSpPr>
              <p:cNvPr id="132" name="Straight Arrow Connector 131">
                <a:extLst>
                  <a:ext uri="{FF2B5EF4-FFF2-40B4-BE49-F238E27FC236}">
                    <a16:creationId xmlns:a16="http://schemas.microsoft.com/office/drawing/2014/main" id="{2B13F3F1-53B9-61E1-9556-1F2E7ED10E57}"/>
                  </a:ext>
                </a:extLst>
              </p:cNvPr>
              <p:cNvCxnSpPr/>
              <p:nvPr/>
            </p:nvCxnSpPr>
            <p:spPr>
              <a:xfrm>
                <a:off x="5838121" y="2015692"/>
                <a:ext cx="91920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33ED677E-7CED-101E-4714-82A709F946C1}"/>
                  </a:ext>
                </a:extLst>
              </p:cNvPr>
              <p:cNvSpPr/>
              <p:nvPr/>
            </p:nvSpPr>
            <p:spPr>
              <a:xfrm>
                <a:off x="5887163" y="1828647"/>
                <a:ext cx="821116" cy="211203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Guarantee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632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CRT Platform and Digital Infrastructure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64A1A88-1289-AEAC-9FEC-2BD539CE269A}"/>
              </a:ext>
            </a:extLst>
          </p:cNvPr>
          <p:cNvGrpSpPr/>
          <p:nvPr/>
        </p:nvGrpSpPr>
        <p:grpSpPr>
          <a:xfrm>
            <a:off x="207128" y="689577"/>
            <a:ext cx="8506652" cy="5403719"/>
            <a:chOff x="207128" y="689577"/>
            <a:chExt cx="8506652" cy="5403719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96D6EB5-A26A-DA4A-3BA4-9F264112B6A9}"/>
                </a:ext>
              </a:extLst>
            </p:cNvPr>
            <p:cNvSpPr txBox="1"/>
            <p:nvPr/>
          </p:nvSpPr>
          <p:spPr>
            <a:xfrm>
              <a:off x="827584" y="2175264"/>
              <a:ext cx="1440160" cy="2846943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 anchor="ctr" anchorCtr="1">
              <a:noAutofit/>
            </a:bodyPr>
            <a:lstStyle/>
            <a:p>
              <a:endParaRPr lang="en-GB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58FB133-A941-9259-C651-A3C30B20E437}"/>
                </a:ext>
              </a:extLst>
            </p:cNvPr>
            <p:cNvSpPr/>
            <p:nvPr/>
          </p:nvSpPr>
          <p:spPr>
            <a:xfrm>
              <a:off x="3524893" y="880906"/>
              <a:ext cx="2094214" cy="510778"/>
            </a:xfrm>
            <a:prstGeom prst="roundRect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</a:rPr>
                <a:t>MDB Risk Transfer </a:t>
              </a:r>
              <a:br>
                <a:rPr lang="en-GB" sz="1200" b="1" dirty="0">
                  <a:solidFill>
                    <a:schemeClr val="tx1"/>
                  </a:solidFill>
                </a:rPr>
              </a:br>
              <a:r>
                <a:rPr lang="en-GB" sz="1200" b="1" dirty="0">
                  <a:solidFill>
                    <a:schemeClr val="tx1"/>
                  </a:solidFill>
                </a:rPr>
                <a:t>Platform/Transaction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5650AA4-FD5B-5FA6-1642-F6C8205B0292}"/>
                </a:ext>
              </a:extLst>
            </p:cNvPr>
            <p:cNvSpPr/>
            <p:nvPr/>
          </p:nvSpPr>
          <p:spPr>
            <a:xfrm>
              <a:off x="1043608" y="1844824"/>
              <a:ext cx="1008112" cy="306467"/>
            </a:xfrm>
            <a:prstGeom prst="round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/>
                  </a:solidFill>
                </a:rPr>
                <a:t>MDBs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E0FB904-648F-BE44-6B7D-D51867FAF69E}"/>
                </a:ext>
              </a:extLst>
            </p:cNvPr>
            <p:cNvSpPr/>
            <p:nvPr/>
          </p:nvSpPr>
          <p:spPr>
            <a:xfrm>
              <a:off x="6974931" y="1715130"/>
              <a:ext cx="957419" cy="306467"/>
            </a:xfrm>
            <a:prstGeom prst="roundRect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3"/>
                  </a:solidFill>
                </a:rPr>
                <a:t>Investors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2778C0A-38DF-7A39-CC53-B52D3A71B693}"/>
                </a:ext>
              </a:extLst>
            </p:cNvPr>
            <p:cNvSpPr/>
            <p:nvPr/>
          </p:nvSpPr>
          <p:spPr>
            <a:xfrm>
              <a:off x="3349459" y="5602967"/>
              <a:ext cx="2445082" cy="306467"/>
            </a:xfrm>
            <a:prstGeom prst="roundRect">
              <a:avLst/>
            </a:prstGeom>
            <a:ln w="190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2"/>
                  </a:solidFill>
                </a:rPr>
                <a:t>MDB Digital Infrastructure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EF3116A-7C40-CFDC-42D8-ACD202A82B1C}"/>
                </a:ext>
              </a:extLst>
            </p:cNvPr>
            <p:cNvSpPr txBox="1"/>
            <p:nvPr/>
          </p:nvSpPr>
          <p:spPr>
            <a:xfrm>
              <a:off x="1029094" y="2275847"/>
              <a:ext cx="1109148" cy="583621"/>
            </a:xfrm>
            <a:prstGeom prst="roundRect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rtlCol="0" anchor="ctr" anchorCtr="1">
              <a:noAutofit/>
            </a:bodyPr>
            <a:lstStyle/>
            <a:p>
              <a:r>
                <a:rPr lang="en-GB" sz="1200" dirty="0">
                  <a:solidFill>
                    <a:schemeClr val="accent1"/>
                  </a:solidFill>
                </a:rPr>
                <a:t>Pool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467BAB-1311-CF57-D243-B4ABBB594AE4}"/>
                </a:ext>
              </a:extLst>
            </p:cNvPr>
            <p:cNvSpPr txBox="1"/>
            <p:nvPr/>
          </p:nvSpPr>
          <p:spPr>
            <a:xfrm>
              <a:off x="1014580" y="2934532"/>
              <a:ext cx="1109148" cy="562396"/>
            </a:xfrm>
            <a:prstGeom prst="parallelogram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Pool Datatape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5FC755-A9EA-5419-57AB-B18D77A4F292}"/>
                </a:ext>
              </a:extLst>
            </p:cNvPr>
            <p:cNvSpPr txBox="1"/>
            <p:nvPr/>
          </p:nvSpPr>
          <p:spPr>
            <a:xfrm>
              <a:off x="1014580" y="3590160"/>
              <a:ext cx="1109148" cy="562396"/>
            </a:xfrm>
            <a:prstGeom prst="parallelogram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Historical</a:t>
              </a:r>
              <a:br>
                <a:rPr lang="en-GB" sz="1100" dirty="0">
                  <a:solidFill>
                    <a:schemeClr val="accent1"/>
                  </a:solidFill>
                </a:rPr>
              </a:br>
              <a:r>
                <a:rPr lang="en-GB" sz="1100" dirty="0">
                  <a:solidFill>
                    <a:schemeClr val="accent1"/>
                  </a:solidFill>
                </a:rPr>
                <a:t>Data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0038B32-BFF2-71BF-4E68-062CDD61EC8D}"/>
                </a:ext>
              </a:extLst>
            </p:cNvPr>
            <p:cNvSpPr txBox="1"/>
            <p:nvPr/>
          </p:nvSpPr>
          <p:spPr>
            <a:xfrm>
              <a:off x="899592" y="4310638"/>
              <a:ext cx="1310658" cy="546487"/>
            </a:xfrm>
            <a:prstGeom prst="parallelogram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MDB </a:t>
              </a:r>
              <a:br>
                <a:rPr lang="en-GB" sz="1100" dirty="0">
                  <a:solidFill>
                    <a:schemeClr val="accent1"/>
                  </a:solidFill>
                </a:rPr>
              </a:br>
              <a:r>
                <a:rPr lang="en-GB" sz="1100" dirty="0">
                  <a:solidFill>
                    <a:schemeClr val="accent1"/>
                  </a:solidFill>
                </a:rPr>
                <a:t>Presentation</a:t>
              </a: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C6E205F2-398C-EFB2-0E86-B96A522C5408}"/>
                </a:ext>
              </a:extLst>
            </p:cNvPr>
            <p:cNvGrpSpPr/>
            <p:nvPr/>
          </p:nvGrpSpPr>
          <p:grpSpPr>
            <a:xfrm>
              <a:off x="3113178" y="1416177"/>
              <a:ext cx="2880320" cy="1871832"/>
              <a:chOff x="3113178" y="1416177"/>
              <a:chExt cx="2880320" cy="1871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FA9BD57-58E5-5553-C641-C0A5D1B82287}"/>
                  </a:ext>
                </a:extLst>
              </p:cNvPr>
              <p:cNvSpPr/>
              <p:nvPr/>
            </p:nvSpPr>
            <p:spPr>
              <a:xfrm>
                <a:off x="3113178" y="1416177"/>
                <a:ext cx="2880320" cy="1871832"/>
              </a:xfrm>
              <a:prstGeom prst="rect">
                <a:avLst/>
              </a:prstGeom>
              <a:ln w="19050">
                <a:solidFill>
                  <a:schemeClr val="accent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dirty="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81C80D-5F74-59AD-87AB-D25D57A4267C}"/>
                  </a:ext>
                </a:extLst>
              </p:cNvPr>
              <p:cNvSpPr txBox="1"/>
              <p:nvPr/>
            </p:nvSpPr>
            <p:spPr>
              <a:xfrm>
                <a:off x="3284666" y="1631436"/>
                <a:ext cx="1109148" cy="936104"/>
              </a:xfrm>
              <a:prstGeom prst="roundRect">
                <a:avLst/>
              </a:prstGeom>
              <a:noFill/>
              <a:ln w="12700">
                <a:solidFill>
                  <a:schemeClr val="accent5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pPr algn="ctr"/>
                <a:r>
                  <a:rPr lang="en-GB" sz="1200" dirty="0"/>
                  <a:t>Transaction Pool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9BF144-6445-3CB6-21F5-76D2DE69E3C2}"/>
                  </a:ext>
                </a:extLst>
              </p:cNvPr>
              <p:cNvSpPr txBox="1"/>
              <p:nvPr/>
            </p:nvSpPr>
            <p:spPr>
              <a:xfrm>
                <a:off x="3347864" y="2852936"/>
                <a:ext cx="2462614" cy="317107"/>
              </a:xfrm>
              <a:prstGeom prst="parallelogram">
                <a:avLst/>
              </a:prstGeom>
              <a:noFill/>
              <a:ln w="12700">
                <a:solidFill>
                  <a:schemeClr val="accent5"/>
                </a:solidFill>
              </a:ln>
            </p:spPr>
            <p:txBody>
              <a:bodyPr wrap="square" lIns="36000" tIns="36000" rIns="36000" bIns="36000" rtlCol="0" anchor="ctr" anchorCtr="1">
                <a:spAutoFit/>
              </a:bodyPr>
              <a:lstStyle/>
              <a:p>
                <a:pPr algn="ctr"/>
                <a:r>
                  <a:rPr lang="en-GB" sz="1200" dirty="0"/>
                  <a:t>Transaction Documentation</a:t>
                </a: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84F47F7F-87B5-4A15-F955-77AF1A216D5F}"/>
                  </a:ext>
                </a:extLst>
              </p:cNvPr>
              <p:cNvGrpSpPr/>
              <p:nvPr/>
            </p:nvGrpSpPr>
            <p:grpSpPr>
              <a:xfrm>
                <a:off x="4735911" y="2106599"/>
                <a:ext cx="1109148" cy="458305"/>
                <a:chOff x="4758148" y="1932220"/>
                <a:chExt cx="1109148" cy="458305"/>
              </a:xfrm>
            </p:grpSpPr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36C6F780-39E7-5974-3393-7FC16C890D87}"/>
                    </a:ext>
                  </a:extLst>
                </p:cNvPr>
                <p:cNvSpPr txBox="1"/>
                <p:nvPr/>
              </p:nvSpPr>
              <p:spPr>
                <a:xfrm>
                  <a:off x="4758148" y="1932220"/>
                  <a:ext cx="1109148" cy="226591"/>
                </a:xfrm>
                <a:prstGeom prst="rect">
                  <a:avLst/>
                </a:prstGeom>
                <a:noFill/>
                <a:ln w="12700">
                  <a:solidFill>
                    <a:schemeClr val="accent5"/>
                  </a:solidFill>
                </a:ln>
              </p:spPr>
              <p:txBody>
                <a:bodyPr wrap="square" lIns="36000" tIns="36000" rIns="36000" bIns="36000" rtlCol="0" anchor="ctr" anchorCtr="1">
                  <a:spAutoFit/>
                </a:bodyPr>
                <a:lstStyle/>
                <a:p>
                  <a:pPr algn="ctr"/>
                  <a:r>
                    <a:rPr lang="en-GB" sz="1000" dirty="0"/>
                    <a:t>Tranche A</a:t>
                  </a: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4B5CDA7B-3029-EFDC-63B5-9FC9E0189B53}"/>
                    </a:ext>
                  </a:extLst>
                </p:cNvPr>
                <p:cNvSpPr txBox="1"/>
                <p:nvPr/>
              </p:nvSpPr>
              <p:spPr>
                <a:xfrm>
                  <a:off x="4758148" y="2163934"/>
                  <a:ext cx="1109148" cy="226591"/>
                </a:xfrm>
                <a:prstGeom prst="rect">
                  <a:avLst/>
                </a:prstGeom>
                <a:noFill/>
                <a:ln w="12700">
                  <a:solidFill>
                    <a:schemeClr val="accent5"/>
                  </a:solidFill>
                </a:ln>
              </p:spPr>
              <p:txBody>
                <a:bodyPr wrap="square" lIns="36000" tIns="36000" rIns="36000" bIns="36000" rtlCol="0" anchor="ctr" anchorCtr="1">
                  <a:spAutoFit/>
                </a:bodyPr>
                <a:lstStyle/>
                <a:p>
                  <a:pPr algn="ctr"/>
                  <a:r>
                    <a:rPr lang="en-GB" sz="1000" dirty="0"/>
                    <a:t>Tranche B</a:t>
                  </a:r>
                </a:p>
              </p:txBody>
            </p:sp>
          </p:grp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13B2EB8-6401-9F0D-E49B-4A8874171442}"/>
                  </a:ext>
                </a:extLst>
              </p:cNvPr>
              <p:cNvSpPr txBox="1"/>
              <p:nvPr/>
            </p:nvSpPr>
            <p:spPr>
              <a:xfrm>
                <a:off x="4788024" y="1628800"/>
                <a:ext cx="1004922" cy="442674"/>
              </a:xfrm>
              <a:prstGeom prst="roundRect">
                <a:avLst/>
              </a:prstGeom>
              <a:noFill/>
              <a:ln w="12700">
                <a:solidFill>
                  <a:schemeClr val="accent5"/>
                </a:solidFill>
              </a:ln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GB" sz="1000" dirty="0"/>
                  <a:t>Risk Transfer Tranches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684CE23-CE75-8E2F-D152-C142DEAF5470}"/>
                </a:ext>
              </a:extLst>
            </p:cNvPr>
            <p:cNvGrpSpPr/>
            <p:nvPr/>
          </p:nvGrpSpPr>
          <p:grpSpPr>
            <a:xfrm>
              <a:off x="6751416" y="2052318"/>
              <a:ext cx="1386302" cy="584594"/>
              <a:chOff x="6760492" y="1863723"/>
              <a:chExt cx="1386302" cy="584594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856B99-37C1-BE4C-1E07-09BDD766EB7B}"/>
                  </a:ext>
                </a:extLst>
              </p:cNvPr>
              <p:cNvSpPr txBox="1"/>
              <p:nvPr/>
            </p:nvSpPr>
            <p:spPr>
              <a:xfrm>
                <a:off x="6778641" y="1863723"/>
                <a:ext cx="1368152" cy="584594"/>
              </a:xfrm>
              <a:prstGeom prst="rect">
                <a:avLst/>
              </a:prstGeom>
              <a:noFill/>
              <a:ln w="19050">
                <a:solidFill>
                  <a:schemeClr val="accent3"/>
                </a:solidFill>
              </a:ln>
            </p:spPr>
            <p:txBody>
              <a:bodyPr wrap="square" rtlCol="0" anchor="ctr" anchorCtr="1">
                <a:noAutofit/>
              </a:bodyPr>
              <a:lstStyle/>
              <a:p>
                <a:endParaRPr lang="en-GB" sz="12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55C79B9-6C7C-A171-8635-8E90BB74F156}"/>
                  </a:ext>
                </a:extLst>
              </p:cNvPr>
              <p:cNvGrpSpPr/>
              <p:nvPr/>
            </p:nvGrpSpPr>
            <p:grpSpPr>
              <a:xfrm>
                <a:off x="6760492" y="1898708"/>
                <a:ext cx="1386302" cy="507871"/>
                <a:chOff x="6760492" y="1898708"/>
                <a:chExt cx="1386302" cy="507871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81C01B6-2283-F8F3-C2A1-B10D3BE1117C}"/>
                    </a:ext>
                  </a:extLst>
                </p:cNvPr>
                <p:cNvSpPr/>
                <p:nvPr/>
              </p:nvSpPr>
              <p:spPr>
                <a:xfrm>
                  <a:off x="6778642" y="1898708"/>
                  <a:ext cx="1368152" cy="22659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36000" tIns="36000" rIns="36000" bIns="36000" rtlCol="0" anchor="ctr">
                  <a:spAutoFit/>
                </a:bodyPr>
                <a:lstStyle/>
                <a:p>
                  <a:pPr algn="ctr"/>
                  <a:r>
                    <a:rPr lang="en-GB" sz="1000" dirty="0">
                      <a:solidFill>
                        <a:schemeClr val="accent3"/>
                      </a:solidFill>
                    </a:rPr>
                    <a:t>Tranche A Investors</a:t>
                  </a: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65F1B343-855B-7768-A658-46BF33BCEFBD}"/>
                    </a:ext>
                  </a:extLst>
                </p:cNvPr>
                <p:cNvSpPr/>
                <p:nvPr/>
              </p:nvSpPr>
              <p:spPr>
                <a:xfrm>
                  <a:off x="6760492" y="2179988"/>
                  <a:ext cx="1368152" cy="22659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36000" tIns="36000" rIns="36000" bIns="36000" rtlCol="0" anchor="ctr">
                  <a:spAutoFit/>
                </a:bodyPr>
                <a:lstStyle/>
                <a:p>
                  <a:pPr algn="ctr"/>
                  <a:r>
                    <a:rPr lang="en-GB" sz="1000" dirty="0">
                      <a:solidFill>
                        <a:schemeClr val="accent3"/>
                      </a:solidFill>
                    </a:rPr>
                    <a:t>Tranche B Investors</a:t>
                  </a: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B8D70FFF-4609-B976-12EE-ABE1DF85DAC8}"/>
                    </a:ext>
                  </a:extLst>
                </p:cNvPr>
                <p:cNvCxnSpPr>
                  <a:cxnSpLocks/>
                  <a:endCxn id="97" idx="3"/>
                </p:cNvCxnSpPr>
                <p:nvPr/>
              </p:nvCxnSpPr>
              <p:spPr>
                <a:xfrm flipV="1">
                  <a:off x="6778641" y="2156020"/>
                  <a:ext cx="1368152" cy="4264"/>
                </a:xfrm>
                <a:prstGeom prst="line">
                  <a:avLst/>
                </a:prstGeom>
                <a:ln w="12700">
                  <a:solidFill>
                    <a:schemeClr val="accent3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3D78F813-12B0-4089-9A50-05751059D3FE}"/>
                </a:ext>
              </a:extLst>
            </p:cNvPr>
            <p:cNvGrpSpPr/>
            <p:nvPr/>
          </p:nvGrpSpPr>
          <p:grpSpPr>
            <a:xfrm>
              <a:off x="3131840" y="3501008"/>
              <a:ext cx="2880320" cy="2017362"/>
              <a:chOff x="3131840" y="3571878"/>
              <a:chExt cx="2880320" cy="2017362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2FC89C8-90E7-0346-18AE-BF51A3AFC2A2}"/>
                  </a:ext>
                </a:extLst>
              </p:cNvPr>
              <p:cNvSpPr/>
              <p:nvPr/>
            </p:nvSpPr>
            <p:spPr>
              <a:xfrm>
                <a:off x="3131840" y="3571878"/>
                <a:ext cx="2880320" cy="2017362"/>
              </a:xfrm>
              <a:prstGeom prst="rect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32B28ED-2269-3073-9005-444A9C13D9EB}"/>
                  </a:ext>
                </a:extLst>
              </p:cNvPr>
              <p:cNvSpPr txBox="1"/>
              <p:nvPr/>
            </p:nvSpPr>
            <p:spPr>
              <a:xfrm>
                <a:off x="3714049" y="4062278"/>
                <a:ext cx="1695179" cy="302826"/>
              </a:xfrm>
              <a:prstGeom prst="parallelogram">
                <a:avLst/>
              </a:prstGeom>
              <a:noFill/>
              <a:ln w="12700">
                <a:solidFill>
                  <a:schemeClr val="accent2"/>
                </a:solidFill>
              </a:ln>
            </p:spPr>
            <p:txBody>
              <a:bodyPr wrap="square" lIns="36000" tIns="36000" rIns="36000" bIns="36000" rtlCol="0" anchor="ctr" anchorCtr="1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chemeClr val="accent2"/>
                    </a:solidFill>
                  </a:rPr>
                  <a:t>Pool Datatape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EF977AD-81B8-3B57-7C16-72462FBC3A28}"/>
                  </a:ext>
                </a:extLst>
              </p:cNvPr>
              <p:cNvSpPr txBox="1"/>
              <p:nvPr/>
            </p:nvSpPr>
            <p:spPr>
              <a:xfrm>
                <a:off x="3563888" y="3681218"/>
                <a:ext cx="2016224" cy="284749"/>
              </a:xfrm>
              <a:prstGeom prst="round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txBody>
              <a:bodyPr wrap="square" lIns="36000" tIns="36000" rIns="36000" bIns="36000" rtlCol="0" anchor="ctr" anchorCtr="1">
                <a:spAutoFit/>
              </a:bodyPr>
              <a:lstStyle/>
              <a:p>
                <a:r>
                  <a:rPr lang="en-GB" sz="1200" b="1" dirty="0">
                    <a:solidFill>
                      <a:schemeClr val="accent2"/>
                    </a:solidFill>
                  </a:rPr>
                  <a:t>Transaction Dataroom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783B45D-9E2A-250E-725E-2530FB25CB2C}"/>
                  </a:ext>
                </a:extLst>
              </p:cNvPr>
              <p:cNvSpPr txBox="1"/>
              <p:nvPr/>
            </p:nvSpPr>
            <p:spPr>
              <a:xfrm>
                <a:off x="3714048" y="4403751"/>
                <a:ext cx="1695179" cy="302826"/>
              </a:xfrm>
              <a:prstGeom prst="parallelogram">
                <a:avLst/>
              </a:prstGeom>
              <a:noFill/>
              <a:ln w="12700">
                <a:solidFill>
                  <a:schemeClr val="accent2"/>
                </a:solidFill>
              </a:ln>
            </p:spPr>
            <p:txBody>
              <a:bodyPr wrap="square" lIns="36000" tIns="36000" rIns="36000" bIns="36000" rtlCol="0" anchor="ctr" anchorCtr="1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chemeClr val="accent2"/>
                    </a:solidFill>
                  </a:rPr>
                  <a:t>Historical Data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BC495D6-6C45-5936-C984-F6F6CD726AE5}"/>
                  </a:ext>
                </a:extLst>
              </p:cNvPr>
              <p:cNvSpPr txBox="1"/>
              <p:nvPr/>
            </p:nvSpPr>
            <p:spPr>
              <a:xfrm>
                <a:off x="3572651" y="4802888"/>
                <a:ext cx="2016224" cy="300486"/>
              </a:xfrm>
              <a:prstGeom prst="parallelogram">
                <a:avLst/>
              </a:prstGeom>
              <a:noFill/>
              <a:ln w="12700">
                <a:solidFill>
                  <a:schemeClr val="accent2"/>
                </a:solidFill>
              </a:ln>
            </p:spPr>
            <p:txBody>
              <a:bodyPr wrap="square" lIns="36000" tIns="36000" rIns="36000" bIns="36000" rtlCol="0" anchor="ctr" anchorCtr="1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chemeClr val="accent2"/>
                    </a:solidFill>
                  </a:rPr>
                  <a:t>Originator Information</a:t>
                </a:r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39D2E40C-BAAE-A6B7-47E4-F1F06845F61B}"/>
                  </a:ext>
                </a:extLst>
              </p:cNvPr>
              <p:cNvSpPr txBox="1"/>
              <p:nvPr/>
            </p:nvSpPr>
            <p:spPr>
              <a:xfrm>
                <a:off x="3352213" y="5196977"/>
                <a:ext cx="2462614" cy="317107"/>
              </a:xfrm>
              <a:prstGeom prst="parallelogram">
                <a:avLst/>
              </a:prstGeom>
              <a:noFill/>
              <a:ln w="12700">
                <a:solidFill>
                  <a:schemeClr val="accent2"/>
                </a:solidFill>
              </a:ln>
            </p:spPr>
            <p:txBody>
              <a:bodyPr wrap="square" lIns="36000" tIns="36000" rIns="36000" bIns="36000" rtlCol="0" anchor="ctr" anchorCtr="1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chemeClr val="accent2"/>
                    </a:solidFill>
                  </a:rPr>
                  <a:t>Transaction Documentation</a:t>
                </a:r>
              </a:p>
            </p:txBody>
          </p:sp>
        </p:grpSp>
        <p:sp>
          <p:nvSpPr>
            <p:cNvPr id="118" name="Cloud 117">
              <a:extLst>
                <a:ext uri="{FF2B5EF4-FFF2-40B4-BE49-F238E27FC236}">
                  <a16:creationId xmlns:a16="http://schemas.microsoft.com/office/drawing/2014/main" id="{F4924DB5-9832-AECD-80A5-25DA4E371B3B}"/>
                </a:ext>
              </a:extLst>
            </p:cNvPr>
            <p:cNvSpPr/>
            <p:nvPr/>
          </p:nvSpPr>
          <p:spPr>
            <a:xfrm>
              <a:off x="207128" y="1081669"/>
              <a:ext cx="1440160" cy="626034"/>
            </a:xfrm>
            <a:prstGeom prst="cloud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MDB Shareholders</a:t>
              </a:r>
            </a:p>
          </p:txBody>
        </p:sp>
        <p:sp>
          <p:nvSpPr>
            <p:cNvPr id="135" name="Cloud 134">
              <a:extLst>
                <a:ext uri="{FF2B5EF4-FFF2-40B4-BE49-F238E27FC236}">
                  <a16:creationId xmlns:a16="http://schemas.microsoft.com/office/drawing/2014/main" id="{7F03B393-F085-1E6D-461E-B49181445188}"/>
                </a:ext>
              </a:extLst>
            </p:cNvPr>
            <p:cNvSpPr/>
            <p:nvPr/>
          </p:nvSpPr>
          <p:spPr>
            <a:xfrm>
              <a:off x="1980648" y="738549"/>
              <a:ext cx="1260139" cy="368353"/>
            </a:xfrm>
            <a:prstGeom prst="cloud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accent5"/>
                  </a:solidFill>
                </a:rPr>
                <a:t>Arrangers</a:t>
              </a:r>
            </a:p>
          </p:txBody>
        </p:sp>
        <p:sp>
          <p:nvSpPr>
            <p:cNvPr id="136" name="Cloud 135">
              <a:extLst>
                <a:ext uri="{FF2B5EF4-FFF2-40B4-BE49-F238E27FC236}">
                  <a16:creationId xmlns:a16="http://schemas.microsoft.com/office/drawing/2014/main" id="{66E82097-3306-1604-D8CE-1B8402275498}"/>
                </a:ext>
              </a:extLst>
            </p:cNvPr>
            <p:cNvSpPr/>
            <p:nvPr/>
          </p:nvSpPr>
          <p:spPr>
            <a:xfrm>
              <a:off x="1908641" y="1092520"/>
              <a:ext cx="1260140" cy="344927"/>
            </a:xfrm>
            <a:prstGeom prst="cloud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5"/>
                  </a:solidFill>
                </a:rPr>
                <a:t>Consultants</a:t>
              </a:r>
            </a:p>
          </p:txBody>
        </p:sp>
        <p:sp>
          <p:nvSpPr>
            <p:cNvPr id="137" name="Cloud 136">
              <a:extLst>
                <a:ext uri="{FF2B5EF4-FFF2-40B4-BE49-F238E27FC236}">
                  <a16:creationId xmlns:a16="http://schemas.microsoft.com/office/drawing/2014/main" id="{76670F3C-C8CD-5DE4-058D-A48170B57343}"/>
                </a:ext>
              </a:extLst>
            </p:cNvPr>
            <p:cNvSpPr/>
            <p:nvPr/>
          </p:nvSpPr>
          <p:spPr>
            <a:xfrm>
              <a:off x="5652120" y="689577"/>
              <a:ext cx="1260140" cy="579183"/>
            </a:xfrm>
            <a:prstGeom prst="cloud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5"/>
                  </a:solidFill>
                </a:rPr>
                <a:t>Transaction Managers</a:t>
              </a:r>
            </a:p>
          </p:txBody>
        </p:sp>
        <p:sp>
          <p:nvSpPr>
            <p:cNvPr id="138" name="Cloud 137">
              <a:extLst>
                <a:ext uri="{FF2B5EF4-FFF2-40B4-BE49-F238E27FC236}">
                  <a16:creationId xmlns:a16="http://schemas.microsoft.com/office/drawing/2014/main" id="{9D5E690D-5961-FC97-8FDB-677D1676BA27}"/>
                </a:ext>
              </a:extLst>
            </p:cNvPr>
            <p:cNvSpPr/>
            <p:nvPr/>
          </p:nvSpPr>
          <p:spPr>
            <a:xfrm>
              <a:off x="2015716" y="5661248"/>
              <a:ext cx="1260140" cy="344927"/>
            </a:xfrm>
            <a:prstGeom prst="cloud">
              <a:avLst/>
            </a:prstGeom>
            <a:ln w="190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2"/>
                  </a:solidFill>
                </a:rPr>
                <a:t>Consultants</a:t>
              </a:r>
            </a:p>
          </p:txBody>
        </p:sp>
        <p:sp>
          <p:nvSpPr>
            <p:cNvPr id="139" name="Cloud 138">
              <a:extLst>
                <a:ext uri="{FF2B5EF4-FFF2-40B4-BE49-F238E27FC236}">
                  <a16:creationId xmlns:a16="http://schemas.microsoft.com/office/drawing/2014/main" id="{05925214-1358-D50B-7FCF-A4754ACD86B3}"/>
                </a:ext>
              </a:extLst>
            </p:cNvPr>
            <p:cNvSpPr/>
            <p:nvPr/>
          </p:nvSpPr>
          <p:spPr>
            <a:xfrm>
              <a:off x="5868144" y="5390530"/>
              <a:ext cx="1512168" cy="702766"/>
            </a:xfrm>
            <a:prstGeom prst="cloud">
              <a:avLst/>
            </a:prstGeom>
            <a:ln w="190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2"/>
                  </a:solidFill>
                </a:rPr>
                <a:t>Digital Infrastructure Managers</a:t>
              </a:r>
            </a:p>
          </p:txBody>
        </p:sp>
        <p:sp>
          <p:nvSpPr>
            <p:cNvPr id="141" name="Cloud 140">
              <a:extLst>
                <a:ext uri="{FF2B5EF4-FFF2-40B4-BE49-F238E27FC236}">
                  <a16:creationId xmlns:a16="http://schemas.microsoft.com/office/drawing/2014/main" id="{7CAAEEC1-BA6C-81FE-9502-64B2C30C31F9}"/>
                </a:ext>
              </a:extLst>
            </p:cNvPr>
            <p:cNvSpPr/>
            <p:nvPr/>
          </p:nvSpPr>
          <p:spPr>
            <a:xfrm>
              <a:off x="6515848" y="3151617"/>
              <a:ext cx="1260140" cy="579183"/>
            </a:xfrm>
            <a:prstGeom prst="cloud">
              <a:avLst/>
            </a:prstGeom>
            <a:ln w="1905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5"/>
                  </a:solidFill>
                </a:rPr>
                <a:t>Legal &amp; Tax Counsels</a:t>
              </a:r>
            </a:p>
          </p:txBody>
        </p:sp>
        <p:sp>
          <p:nvSpPr>
            <p:cNvPr id="142" name="Cloud 141">
              <a:extLst>
                <a:ext uri="{FF2B5EF4-FFF2-40B4-BE49-F238E27FC236}">
                  <a16:creationId xmlns:a16="http://schemas.microsoft.com/office/drawing/2014/main" id="{31ACC3D1-3705-752F-3E52-FE021E785CC1}"/>
                </a:ext>
              </a:extLst>
            </p:cNvPr>
            <p:cNvSpPr/>
            <p:nvPr/>
          </p:nvSpPr>
          <p:spPr>
            <a:xfrm>
              <a:off x="6985554" y="1115960"/>
              <a:ext cx="1044885" cy="368353"/>
            </a:xfrm>
            <a:prstGeom prst="cloud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accent3"/>
                  </a:solidFill>
                </a:rPr>
                <a:t>Brokers</a:t>
              </a:r>
            </a:p>
          </p:txBody>
        </p:sp>
        <p:sp>
          <p:nvSpPr>
            <p:cNvPr id="143" name="Cloud 142">
              <a:extLst>
                <a:ext uri="{FF2B5EF4-FFF2-40B4-BE49-F238E27FC236}">
                  <a16:creationId xmlns:a16="http://schemas.microsoft.com/office/drawing/2014/main" id="{659FBBE2-B626-7D94-2FEB-0D6CC3305CA2}"/>
                </a:ext>
              </a:extLst>
            </p:cNvPr>
            <p:cNvSpPr/>
            <p:nvPr/>
          </p:nvSpPr>
          <p:spPr>
            <a:xfrm>
              <a:off x="7453640" y="4139874"/>
              <a:ext cx="1260140" cy="579183"/>
            </a:xfrm>
            <a:prstGeom prst="cloud">
              <a:avLst/>
            </a:prstGeom>
            <a:ln w="1905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000" b="1" dirty="0">
                  <a:solidFill>
                    <a:schemeClr val="accent3"/>
                  </a:solidFill>
                </a:rPr>
                <a:t>Rating Agencies</a:t>
              </a:r>
            </a:p>
          </p:txBody>
        </p:sp>
        <p:cxnSp>
          <p:nvCxnSpPr>
            <p:cNvPr id="145" name="Connector: Elbow 144">
              <a:extLst>
                <a:ext uri="{FF2B5EF4-FFF2-40B4-BE49-F238E27FC236}">
                  <a16:creationId xmlns:a16="http://schemas.microsoft.com/office/drawing/2014/main" id="{D84B1AEA-24C4-A198-DC1B-95D2DE57DBE0}"/>
                </a:ext>
              </a:extLst>
            </p:cNvPr>
            <p:cNvCxnSpPr>
              <a:stCxn id="10" idx="2"/>
              <a:endCxn id="32" idx="5"/>
            </p:cNvCxnSpPr>
            <p:nvPr/>
          </p:nvCxnSpPr>
          <p:spPr>
            <a:xfrm>
              <a:off x="2053429" y="3215730"/>
              <a:ext cx="1698473" cy="927091"/>
            </a:xfrm>
            <a:prstGeom prst="bentConnector3">
              <a:avLst>
                <a:gd name="adj1" fmla="val 59944"/>
              </a:avLst>
            </a:prstGeom>
            <a:ln w="15875">
              <a:solidFill>
                <a:schemeClr val="accent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or: Elbow 146">
              <a:extLst>
                <a:ext uri="{FF2B5EF4-FFF2-40B4-BE49-F238E27FC236}">
                  <a16:creationId xmlns:a16="http://schemas.microsoft.com/office/drawing/2014/main" id="{3E673540-8D2B-5EFB-790D-3E307A2038C6}"/>
                </a:ext>
              </a:extLst>
            </p:cNvPr>
            <p:cNvCxnSpPr>
              <a:stCxn id="3" idx="3"/>
              <a:endCxn id="8" idx="1"/>
            </p:cNvCxnSpPr>
            <p:nvPr/>
          </p:nvCxnSpPr>
          <p:spPr>
            <a:xfrm flipV="1">
              <a:off x="2138242" y="2099488"/>
              <a:ext cx="1146424" cy="468170"/>
            </a:xfrm>
            <a:prstGeom prst="bentConnector3">
              <a:avLst>
                <a:gd name="adj1" fmla="val 26630"/>
              </a:avLst>
            </a:prstGeom>
            <a:ln w="15875">
              <a:solidFill>
                <a:schemeClr val="accent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ctor: Elbow 148">
              <a:extLst>
                <a:ext uri="{FF2B5EF4-FFF2-40B4-BE49-F238E27FC236}">
                  <a16:creationId xmlns:a16="http://schemas.microsoft.com/office/drawing/2014/main" id="{D2F02042-2AB9-1C8C-08E8-0CC7A0F84FCA}"/>
                </a:ext>
              </a:extLst>
            </p:cNvPr>
            <p:cNvCxnSpPr>
              <a:cxnSpLocks/>
              <a:stCxn id="12" idx="2"/>
              <a:endCxn id="36" idx="5"/>
            </p:cNvCxnSpPr>
            <p:nvPr/>
          </p:nvCxnSpPr>
          <p:spPr>
            <a:xfrm>
              <a:off x="2053429" y="3871358"/>
              <a:ext cx="1698472" cy="612936"/>
            </a:xfrm>
            <a:prstGeom prst="bentConnector3">
              <a:avLst>
                <a:gd name="adj1" fmla="val 53772"/>
              </a:avLst>
            </a:prstGeom>
            <a:ln w="15875">
              <a:solidFill>
                <a:schemeClr val="accent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or: Elbow 155">
              <a:extLst>
                <a:ext uri="{FF2B5EF4-FFF2-40B4-BE49-F238E27FC236}">
                  <a16:creationId xmlns:a16="http://schemas.microsoft.com/office/drawing/2014/main" id="{76F4ACE2-991F-5CB2-CBDC-BE18E574529F}"/>
                </a:ext>
              </a:extLst>
            </p:cNvPr>
            <p:cNvCxnSpPr>
              <a:stCxn id="14" idx="2"/>
              <a:endCxn id="37" idx="5"/>
            </p:cNvCxnSpPr>
            <p:nvPr/>
          </p:nvCxnSpPr>
          <p:spPr>
            <a:xfrm>
              <a:off x="2141939" y="4583882"/>
              <a:ext cx="1468273" cy="298379"/>
            </a:xfrm>
            <a:prstGeom prst="bentConnector3">
              <a:avLst>
                <a:gd name="adj1" fmla="val 47223"/>
              </a:avLst>
            </a:prstGeom>
            <a:ln w="15875">
              <a:solidFill>
                <a:schemeClr val="accent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or: Elbow 158">
              <a:extLst>
                <a:ext uri="{FF2B5EF4-FFF2-40B4-BE49-F238E27FC236}">
                  <a16:creationId xmlns:a16="http://schemas.microsoft.com/office/drawing/2014/main" id="{1476189B-5335-A3A2-0E23-BD6F30DB5CCF}"/>
                </a:ext>
              </a:extLst>
            </p:cNvPr>
            <p:cNvCxnSpPr>
              <a:stCxn id="16" idx="5"/>
              <a:endCxn id="83" idx="5"/>
            </p:cNvCxnSpPr>
            <p:nvPr/>
          </p:nvCxnSpPr>
          <p:spPr>
            <a:xfrm rot="10800000" flipH="1" flipV="1">
              <a:off x="3387501" y="3011489"/>
              <a:ext cx="4349" cy="2273171"/>
            </a:xfrm>
            <a:prstGeom prst="bentConnector3">
              <a:avLst>
                <a:gd name="adj1" fmla="val -17952817"/>
              </a:avLst>
            </a:prstGeom>
            <a:ln w="9525">
              <a:solidFill>
                <a:schemeClr val="accent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or: Elbow 161">
              <a:extLst>
                <a:ext uri="{FF2B5EF4-FFF2-40B4-BE49-F238E27FC236}">
                  <a16:creationId xmlns:a16="http://schemas.microsoft.com/office/drawing/2014/main" id="{C48BB0FF-2D3A-4CDB-9021-3E92ED389047}"/>
                </a:ext>
              </a:extLst>
            </p:cNvPr>
            <p:cNvCxnSpPr>
              <a:stCxn id="20" idx="3"/>
            </p:cNvCxnSpPr>
            <p:nvPr/>
          </p:nvCxnSpPr>
          <p:spPr>
            <a:xfrm flipV="1">
              <a:off x="5845059" y="2175264"/>
              <a:ext cx="924506" cy="44631"/>
            </a:xfrm>
            <a:prstGeom prst="bentConnector3">
              <a:avLst/>
            </a:prstGeom>
            <a:ln w="15875">
              <a:solidFill>
                <a:schemeClr val="accent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or: Elbow 163">
              <a:extLst>
                <a:ext uri="{FF2B5EF4-FFF2-40B4-BE49-F238E27FC236}">
                  <a16:creationId xmlns:a16="http://schemas.microsoft.com/office/drawing/2014/main" id="{5D07B9F6-16D8-B7EA-3810-03266A6C7336}"/>
                </a:ext>
              </a:extLst>
            </p:cNvPr>
            <p:cNvCxnSpPr>
              <a:stCxn id="22" idx="3"/>
            </p:cNvCxnSpPr>
            <p:nvPr/>
          </p:nvCxnSpPr>
          <p:spPr>
            <a:xfrm>
              <a:off x="5845059" y="2451609"/>
              <a:ext cx="924506" cy="41287"/>
            </a:xfrm>
            <a:prstGeom prst="bentConnector3">
              <a:avLst/>
            </a:prstGeom>
            <a:ln w="15875">
              <a:solidFill>
                <a:schemeClr val="accent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or: Elbow 165">
              <a:extLst>
                <a:ext uri="{FF2B5EF4-FFF2-40B4-BE49-F238E27FC236}">
                  <a16:creationId xmlns:a16="http://schemas.microsoft.com/office/drawing/2014/main" id="{6B58B70D-07DB-B4CD-8798-D91EB8EAECF4}"/>
                </a:ext>
              </a:extLst>
            </p:cNvPr>
            <p:cNvCxnSpPr>
              <a:stCxn id="15" idx="1"/>
              <a:endCxn id="32" idx="2"/>
            </p:cNvCxnSpPr>
            <p:nvPr/>
          </p:nvCxnSpPr>
          <p:spPr>
            <a:xfrm rot="10800000" flipV="1">
              <a:off x="5371375" y="1868363"/>
              <a:ext cx="1603556" cy="2274457"/>
            </a:xfrm>
            <a:prstGeom prst="bentConnector3">
              <a:avLst>
                <a:gd name="adj1" fmla="val 53995"/>
              </a:avLst>
            </a:prstGeom>
            <a:ln w="12700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or: Elbow 168">
              <a:extLst>
                <a:ext uri="{FF2B5EF4-FFF2-40B4-BE49-F238E27FC236}">
                  <a16:creationId xmlns:a16="http://schemas.microsoft.com/office/drawing/2014/main" id="{680B7413-F082-33DD-FA02-818E0DA55EF1}"/>
                </a:ext>
              </a:extLst>
            </p:cNvPr>
            <p:cNvCxnSpPr>
              <a:stCxn id="15" idx="1"/>
              <a:endCxn id="36" idx="2"/>
            </p:cNvCxnSpPr>
            <p:nvPr/>
          </p:nvCxnSpPr>
          <p:spPr>
            <a:xfrm rot="10800000" flipV="1">
              <a:off x="5371375" y="1868364"/>
              <a:ext cx="1603557" cy="2615930"/>
            </a:xfrm>
            <a:prstGeom prst="bentConnector3">
              <a:avLst/>
            </a:prstGeom>
            <a:ln w="12700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or: Elbow 170">
              <a:extLst>
                <a:ext uri="{FF2B5EF4-FFF2-40B4-BE49-F238E27FC236}">
                  <a16:creationId xmlns:a16="http://schemas.microsoft.com/office/drawing/2014/main" id="{907352EE-3C83-7BE1-B943-59EC8DC97766}"/>
                </a:ext>
              </a:extLst>
            </p:cNvPr>
            <p:cNvCxnSpPr>
              <a:stCxn id="15" idx="1"/>
              <a:endCxn id="37" idx="2"/>
            </p:cNvCxnSpPr>
            <p:nvPr/>
          </p:nvCxnSpPr>
          <p:spPr>
            <a:xfrm rot="10800000" flipV="1">
              <a:off x="5551315" y="1868363"/>
              <a:ext cx="1423617" cy="3013897"/>
            </a:xfrm>
            <a:prstGeom prst="bentConnector3">
              <a:avLst/>
            </a:prstGeom>
            <a:ln w="12700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or: Elbow 172">
              <a:extLst>
                <a:ext uri="{FF2B5EF4-FFF2-40B4-BE49-F238E27FC236}">
                  <a16:creationId xmlns:a16="http://schemas.microsoft.com/office/drawing/2014/main" id="{705397DA-03B5-B8ED-52C8-A7BFC8A9503D}"/>
                </a:ext>
              </a:extLst>
            </p:cNvPr>
            <p:cNvCxnSpPr>
              <a:stCxn id="15" idx="1"/>
              <a:endCxn id="83" idx="2"/>
            </p:cNvCxnSpPr>
            <p:nvPr/>
          </p:nvCxnSpPr>
          <p:spPr>
            <a:xfrm rot="10800000" flipV="1">
              <a:off x="5775189" y="1868363"/>
              <a:ext cx="1199742" cy="3416297"/>
            </a:xfrm>
            <a:prstGeom prst="bentConnector3">
              <a:avLst>
                <a:gd name="adj1" fmla="val 52427"/>
              </a:avLst>
            </a:prstGeom>
            <a:ln w="9525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or: Elbow 175">
              <a:extLst>
                <a:ext uri="{FF2B5EF4-FFF2-40B4-BE49-F238E27FC236}">
                  <a16:creationId xmlns:a16="http://schemas.microsoft.com/office/drawing/2014/main" id="{6FBEBE1E-5C1B-657F-AB4F-8C8B85687003}"/>
                </a:ext>
              </a:extLst>
            </p:cNvPr>
            <p:cNvCxnSpPr>
              <a:stCxn id="15" idx="3"/>
              <a:endCxn id="141" idx="0"/>
            </p:cNvCxnSpPr>
            <p:nvPr/>
          </p:nvCxnSpPr>
          <p:spPr>
            <a:xfrm flipH="1">
              <a:off x="7774938" y="1868364"/>
              <a:ext cx="157412" cy="1572845"/>
            </a:xfrm>
            <a:prstGeom prst="bentConnector3">
              <a:avLst>
                <a:gd name="adj1" fmla="val -385722"/>
              </a:avLst>
            </a:prstGeom>
            <a:ln w="12700">
              <a:solidFill>
                <a:schemeClr val="accent3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or: Elbow 178">
              <a:extLst>
                <a:ext uri="{FF2B5EF4-FFF2-40B4-BE49-F238E27FC236}">
                  <a16:creationId xmlns:a16="http://schemas.microsoft.com/office/drawing/2014/main" id="{B11A1B74-5518-C1E2-C8BF-BF3A2E3B35C5}"/>
                </a:ext>
              </a:extLst>
            </p:cNvPr>
            <p:cNvCxnSpPr>
              <a:stCxn id="141" idx="1"/>
              <a:endCxn id="83" idx="2"/>
            </p:cNvCxnSpPr>
            <p:nvPr/>
          </p:nvCxnSpPr>
          <p:spPr>
            <a:xfrm rot="5400000">
              <a:off x="5683315" y="3822058"/>
              <a:ext cx="1554478" cy="1370729"/>
            </a:xfrm>
            <a:prstGeom prst="bentConnector2">
              <a:avLst/>
            </a:prstGeom>
            <a:ln w="9525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Cloud 179">
              <a:extLst>
                <a:ext uri="{FF2B5EF4-FFF2-40B4-BE49-F238E27FC236}">
                  <a16:creationId xmlns:a16="http://schemas.microsoft.com/office/drawing/2014/main" id="{FECD8A95-D34B-9FF3-17B1-03E4D1F9BC52}"/>
                </a:ext>
              </a:extLst>
            </p:cNvPr>
            <p:cNvSpPr/>
            <p:nvPr/>
          </p:nvSpPr>
          <p:spPr>
            <a:xfrm>
              <a:off x="323528" y="5085184"/>
              <a:ext cx="1008112" cy="626034"/>
            </a:xfrm>
            <a:prstGeom prst="cloud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MDB Clients</a:t>
              </a: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5FCF8BA4-AE5B-BE90-ECC3-F6E94888216D}"/>
                </a:ext>
              </a:extLst>
            </p:cNvPr>
            <p:cNvSpPr/>
            <p:nvPr/>
          </p:nvSpPr>
          <p:spPr>
            <a:xfrm>
              <a:off x="2435273" y="1772816"/>
              <a:ext cx="696567" cy="349702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accent6"/>
                  </a:solidFill>
                </a:rPr>
                <a:t>Pool </a:t>
              </a:r>
              <a:br>
                <a:rPr lang="en-GB" sz="900" dirty="0">
                  <a:solidFill>
                    <a:schemeClr val="accent6"/>
                  </a:solidFill>
                </a:rPr>
              </a:br>
              <a:r>
                <a:rPr lang="en-GB" sz="900" dirty="0">
                  <a:solidFill>
                    <a:schemeClr val="accent6"/>
                  </a:solidFill>
                </a:rPr>
                <a:t>allocation</a:t>
              </a: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36A446D1-10E5-9E39-2547-BBC2F18833C1}"/>
                </a:ext>
              </a:extLst>
            </p:cNvPr>
            <p:cNvSpPr/>
            <p:nvPr/>
          </p:nvSpPr>
          <p:spPr>
            <a:xfrm>
              <a:off x="2191900" y="3191884"/>
              <a:ext cx="921590" cy="19581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accent6"/>
                  </a:solidFill>
                </a:rPr>
                <a:t>Data Templates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4CA83AB2-9F28-E17A-C21A-9228743A4E1F}"/>
                </a:ext>
              </a:extLst>
            </p:cNvPr>
            <p:cNvSpPr/>
            <p:nvPr/>
          </p:nvSpPr>
          <p:spPr>
            <a:xfrm>
              <a:off x="2267744" y="3698765"/>
              <a:ext cx="839815" cy="31892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r>
                <a:rPr lang="en-GB" sz="800" dirty="0">
                  <a:solidFill>
                    <a:schemeClr val="accent6"/>
                  </a:solidFill>
                </a:rPr>
                <a:t>Historical data templates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442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IFC’s MCPP Platform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464805F-D659-63A6-2A6E-0C6EA43AFD4D}"/>
              </a:ext>
            </a:extLst>
          </p:cNvPr>
          <p:cNvSpPr/>
          <p:nvPr/>
        </p:nvSpPr>
        <p:spPr>
          <a:xfrm>
            <a:off x="2123728" y="692696"/>
            <a:ext cx="6048672" cy="340519"/>
          </a:xfrm>
          <a:prstGeom prst="roundRect">
            <a:avLst/>
          </a:prstGeo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solidFill>
                  <a:schemeClr val="accent6"/>
                </a:solidFill>
              </a:rPr>
              <a:t>IFC’s Managed Co-Lending Portfolio Program (MCPP) Platform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6146CAC-2CF9-BBD7-C7F5-BB54A04C5867}"/>
              </a:ext>
            </a:extLst>
          </p:cNvPr>
          <p:cNvGrpSpPr/>
          <p:nvPr/>
        </p:nvGrpSpPr>
        <p:grpSpPr>
          <a:xfrm>
            <a:off x="435476" y="1142707"/>
            <a:ext cx="8437034" cy="4917347"/>
            <a:chOff x="435476" y="1142707"/>
            <a:chExt cx="8437034" cy="4917347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9FB2F159-018F-0D14-B0A1-3B69D06891C8}"/>
                </a:ext>
              </a:extLst>
            </p:cNvPr>
            <p:cNvGrpSpPr/>
            <p:nvPr/>
          </p:nvGrpSpPr>
          <p:grpSpPr>
            <a:xfrm>
              <a:off x="1671710" y="1142707"/>
              <a:ext cx="2160240" cy="3438421"/>
              <a:chOff x="1671710" y="1142707"/>
              <a:chExt cx="2160240" cy="3438421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40948CC8-29DD-7F79-6296-7A788B9DF4EE}"/>
                  </a:ext>
                </a:extLst>
              </p:cNvPr>
              <p:cNvSpPr/>
              <p:nvPr/>
            </p:nvSpPr>
            <p:spPr>
              <a:xfrm>
                <a:off x="1671710" y="1142707"/>
                <a:ext cx="2160240" cy="489060"/>
              </a:xfrm>
              <a:prstGeom prst="round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1. First Iteration: </a:t>
                </a:r>
                <a:br>
                  <a:rPr lang="en-GB" sz="1200" b="1" dirty="0">
                    <a:solidFill>
                      <a:schemeClr val="accent1"/>
                    </a:solidFill>
                  </a:rPr>
                </a:br>
                <a:r>
                  <a:rPr lang="en-GB" sz="1200" b="1" dirty="0">
                    <a:solidFill>
                      <a:schemeClr val="accent1"/>
                    </a:solidFill>
                  </a:rPr>
                  <a:t>Trust Funds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D4F8173-5949-32B6-0118-3B2F8EE93A71}"/>
                  </a:ext>
                </a:extLst>
              </p:cNvPr>
              <p:cNvSpPr txBox="1"/>
              <p:nvPr/>
            </p:nvSpPr>
            <p:spPr>
              <a:xfrm>
                <a:off x="1671710" y="1635523"/>
                <a:ext cx="2160240" cy="2149642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accent1"/>
                </a:solidFill>
              </a:ln>
            </p:spPr>
            <p:txBody>
              <a:bodyPr wrap="square" lIns="90000" tIns="36000" rIns="72000" bIns="36000" rtlCol="0" anchor="ctr" anchorCtr="0">
                <a:noAutofit/>
              </a:bodyPr>
              <a:lstStyle/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000" b="1" dirty="0">
                    <a:solidFill>
                      <a:schemeClr val="bg1"/>
                    </a:solidFill>
                  </a:rPr>
                  <a:t>Channels </a:t>
                </a:r>
                <a:r>
                  <a:rPr lang="en-GB" sz="1000" b="1" dirty="0">
                    <a:solidFill>
                      <a:schemeClr val="accent3"/>
                    </a:solidFill>
                  </a:rPr>
                  <a:t>public sector investors’</a:t>
                </a:r>
                <a:r>
                  <a:rPr lang="en-GB" sz="1000" b="1" dirty="0">
                    <a:solidFill>
                      <a:schemeClr val="bg1"/>
                    </a:solidFill>
                  </a:rPr>
                  <a:t> financing via dedicated IFC trust funds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endParaRPr lang="en-GB" sz="1000" b="1" dirty="0">
                  <a:solidFill>
                    <a:schemeClr val="bg1"/>
                  </a:solidFill>
                </a:endParaRP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000" b="1" dirty="0">
                    <a:solidFill>
                      <a:schemeClr val="bg1"/>
                    </a:solidFill>
                  </a:rPr>
                  <a:t>Trust funds involve a single IFC loan agreement where IFC signs for its own account and as “implementing entity” for the fund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8B0F16-A91F-7C02-FC5A-606288BFD6B0}"/>
                  </a:ext>
                </a:extLst>
              </p:cNvPr>
              <p:cNvSpPr txBox="1"/>
              <p:nvPr/>
            </p:nvSpPr>
            <p:spPr>
              <a:xfrm>
                <a:off x="1671710" y="3789042"/>
                <a:ext cx="2160240" cy="792086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square" tIns="36000" rIns="36000" bIns="36000" rtlCol="0" anchor="ctr" anchorCtr="0">
                <a:noAutofit/>
              </a:bodyPr>
              <a:lstStyle/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MCPP SAFE (2013)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MCPP HKMA (2017)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MCCP One Planet (2022)</a:t>
                </a: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37D3679-AF89-6D41-B460-49F090B16731}"/>
                </a:ext>
              </a:extLst>
            </p:cNvPr>
            <p:cNvSpPr/>
            <p:nvPr/>
          </p:nvSpPr>
          <p:spPr>
            <a:xfrm>
              <a:off x="435476" y="1809309"/>
              <a:ext cx="1184196" cy="646331"/>
            </a:xfrm>
            <a:prstGeom prst="rect">
              <a:avLst/>
            </a:prstGeom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200" b="1" dirty="0">
                  <a:solidFill>
                    <a:schemeClr val="accent6"/>
                  </a:solidFill>
                </a:rPr>
                <a:t>Flexible Investment Structures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EB624E1-F571-F7FF-5791-85A4714F7449}"/>
                </a:ext>
              </a:extLst>
            </p:cNvPr>
            <p:cNvSpPr/>
            <p:nvPr/>
          </p:nvSpPr>
          <p:spPr>
            <a:xfrm>
              <a:off x="435476" y="3954251"/>
              <a:ext cx="988142" cy="461665"/>
            </a:xfrm>
            <a:prstGeom prst="rect">
              <a:avLst/>
            </a:prstGeom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200" b="1" dirty="0">
                  <a:solidFill>
                    <a:schemeClr val="accent6"/>
                  </a:solidFill>
                </a:rPr>
                <a:t>Active </a:t>
              </a:r>
              <a:br>
                <a:rPr lang="en-GB" sz="1200" b="1" dirty="0">
                  <a:solidFill>
                    <a:schemeClr val="accent6"/>
                  </a:solidFill>
                </a:rPr>
              </a:br>
              <a:r>
                <a:rPr lang="en-GB" sz="1200" b="1" dirty="0">
                  <a:solidFill>
                    <a:schemeClr val="accent6"/>
                  </a:solidFill>
                </a:rPr>
                <a:t>Facilities</a:t>
              </a: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6D641612-2F26-BEF5-178F-D4E0FC67CE77}"/>
                </a:ext>
              </a:extLst>
            </p:cNvPr>
            <p:cNvGrpSpPr/>
            <p:nvPr/>
          </p:nvGrpSpPr>
          <p:grpSpPr>
            <a:xfrm>
              <a:off x="4191990" y="1142707"/>
              <a:ext cx="2160240" cy="3438421"/>
              <a:chOff x="4191990" y="1142707"/>
              <a:chExt cx="2160240" cy="3438421"/>
            </a:xfrm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D26E4D8A-0FDA-63A4-032A-C0D35078B27D}"/>
                  </a:ext>
                </a:extLst>
              </p:cNvPr>
              <p:cNvSpPr/>
              <p:nvPr/>
            </p:nvSpPr>
            <p:spPr>
              <a:xfrm>
                <a:off x="4191990" y="1142707"/>
                <a:ext cx="2160240" cy="489060"/>
              </a:xfrm>
              <a:prstGeom prst="roundRect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2. Second Iteration: </a:t>
                </a:r>
                <a:br>
                  <a:rPr lang="en-GB" sz="1200" b="1" dirty="0">
                    <a:solidFill>
                      <a:schemeClr val="accent1"/>
                    </a:solidFill>
                  </a:rPr>
                </a:br>
                <a:r>
                  <a:rPr lang="en-GB" sz="1200" b="1" dirty="0">
                    <a:solidFill>
                      <a:schemeClr val="accent1"/>
                    </a:solidFill>
                  </a:rPr>
                  <a:t>B Loans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0A51EA-E560-9570-9D5F-BFDB99B32986}"/>
                  </a:ext>
                </a:extLst>
              </p:cNvPr>
              <p:cNvSpPr txBox="1"/>
              <p:nvPr/>
            </p:nvSpPr>
            <p:spPr>
              <a:xfrm>
                <a:off x="4191990" y="1635523"/>
                <a:ext cx="2160240" cy="2149643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accent1"/>
                </a:solidFill>
              </a:ln>
            </p:spPr>
            <p:txBody>
              <a:bodyPr wrap="square" lIns="90000" tIns="36000" rIns="72000" bIns="36000" rtlCol="0" anchor="ctr" anchorCtr="0">
                <a:noAutofit/>
              </a:bodyPr>
              <a:lstStyle/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000" b="1" dirty="0">
                    <a:solidFill>
                      <a:schemeClr val="accent3"/>
                    </a:solidFill>
                  </a:rPr>
                  <a:t>Private sector institutional investors</a:t>
                </a:r>
                <a:r>
                  <a:rPr lang="en-GB" sz="1000" b="1" dirty="0">
                    <a:solidFill>
                      <a:schemeClr val="bg1"/>
                    </a:solidFill>
                  </a:rPr>
                  <a:t> join 3rd party investment vehicles and contract with IFC to originate transactions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endParaRPr lang="en-GB" sz="1000" b="1" dirty="0">
                  <a:solidFill>
                    <a:schemeClr val="bg1"/>
                  </a:solidFill>
                </a:endParaRP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000" b="1" dirty="0">
                    <a:solidFill>
                      <a:schemeClr val="bg1"/>
                    </a:solidFill>
                  </a:rPr>
                  <a:t>IFC extends A Loans for its own account, while private sector investors participate through B Loans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16E644A-D18A-11F2-A0EF-63D27907ED57}"/>
                  </a:ext>
                </a:extLst>
              </p:cNvPr>
              <p:cNvSpPr txBox="1"/>
              <p:nvPr/>
            </p:nvSpPr>
            <p:spPr>
              <a:xfrm>
                <a:off x="4191990" y="3789042"/>
                <a:ext cx="2160240" cy="792086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square" lIns="90000" tIns="36000" rIns="36000" bIns="36000" rtlCol="0" anchor="ctr" anchorCtr="0">
                <a:noAutofit/>
              </a:bodyPr>
              <a:lstStyle/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MCPP Infrastructure (2016)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MCCP One Planet (2022)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54438EA3-DEB4-2A09-B958-48371477039B}"/>
                </a:ext>
              </a:extLst>
            </p:cNvPr>
            <p:cNvGrpSpPr/>
            <p:nvPr/>
          </p:nvGrpSpPr>
          <p:grpSpPr>
            <a:xfrm>
              <a:off x="6712270" y="1144189"/>
              <a:ext cx="2160240" cy="3436939"/>
              <a:chOff x="6712270" y="1144189"/>
              <a:chExt cx="2160240" cy="3436939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AD8D247-8582-0843-235C-6B5E0FBE31A6}"/>
                  </a:ext>
                </a:extLst>
              </p:cNvPr>
              <p:cNvSpPr/>
              <p:nvPr/>
            </p:nvSpPr>
            <p:spPr>
              <a:xfrm>
                <a:off x="6712270" y="1144189"/>
                <a:ext cx="2160240" cy="489060"/>
              </a:xfrm>
              <a:prstGeom prst="roundRect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36000" rIns="72000" bIns="36000" rtlCol="0" anchor="ctr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accent1"/>
                    </a:solidFill>
                  </a:rPr>
                  <a:t>3. Third Iteration: </a:t>
                </a:r>
                <a:br>
                  <a:rPr lang="en-GB" sz="1200" b="1" dirty="0">
                    <a:solidFill>
                      <a:schemeClr val="accent1"/>
                    </a:solidFill>
                  </a:rPr>
                </a:br>
                <a:r>
                  <a:rPr lang="en-GB" sz="1200" b="1" dirty="0">
                    <a:solidFill>
                      <a:schemeClr val="accent1"/>
                    </a:solidFill>
                  </a:rPr>
                  <a:t>Credit Insurance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0C62DF-A9DB-273B-CC5B-1064A3C01967}"/>
                  </a:ext>
                </a:extLst>
              </p:cNvPr>
              <p:cNvSpPr txBox="1"/>
              <p:nvPr/>
            </p:nvSpPr>
            <p:spPr>
              <a:xfrm>
                <a:off x="6712270" y="1635522"/>
                <a:ext cx="2160240" cy="2149643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accent1"/>
                </a:solidFill>
              </a:ln>
            </p:spPr>
            <p:txBody>
              <a:bodyPr wrap="square" lIns="90000" tIns="36000" rIns="72000" bIns="36000" rtlCol="0" anchor="ctr" anchorCtr="0">
                <a:noAutofit/>
              </a:bodyPr>
              <a:lstStyle/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000" b="1" dirty="0">
                    <a:solidFill>
                      <a:schemeClr val="accent3"/>
                    </a:solidFill>
                  </a:rPr>
                  <a:t>Insurance companies</a:t>
                </a:r>
                <a:r>
                  <a:rPr lang="en-GB" sz="1000" b="1" dirty="0">
                    <a:solidFill>
                      <a:schemeClr val="bg1"/>
                    </a:solidFill>
                  </a:rPr>
                  <a:t> use unfunded structures to provide IFC with credit coverage on individual loans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endParaRPr lang="en-GB" sz="1000" b="1" dirty="0">
                  <a:solidFill>
                    <a:schemeClr val="bg1"/>
                  </a:solidFill>
                </a:endParaRP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000" b="1" dirty="0">
                    <a:solidFill>
                      <a:schemeClr val="bg1"/>
                    </a:solidFill>
                  </a:rPr>
                  <a:t>Supports mobilization in areas where it has been difficult to secure co-financing from banks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D0EF89-AE92-DD95-EB99-ED5D3582964C}"/>
                  </a:ext>
                </a:extLst>
              </p:cNvPr>
              <p:cNvSpPr txBox="1"/>
              <p:nvPr/>
            </p:nvSpPr>
            <p:spPr>
              <a:xfrm>
                <a:off x="6712270" y="3789041"/>
                <a:ext cx="2160240" cy="792087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square" tIns="36000" rIns="36000" bIns="36000" rtlCol="0" anchor="ctr" anchorCtr="0">
                <a:noAutofit/>
              </a:bodyPr>
              <a:lstStyle/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MCPP URP (2017)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MCCP FIG (2017)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MCCP FIG II (2020)</a:t>
                </a:r>
              </a:p>
              <a:p>
                <a:pPr marL="108000" indent="-108000">
                  <a:buFont typeface="Arial" panose="020B0604020202020204" pitchFamily="34" charset="0"/>
                  <a:buChar char="•"/>
                </a:pPr>
                <a:r>
                  <a:rPr lang="en-GB" sz="1100" dirty="0">
                    <a:solidFill>
                      <a:schemeClr val="accent1"/>
                    </a:solidFill>
                  </a:rPr>
                  <a:t>MCCP FIG III (2023)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2634269-134E-56FF-B29F-2B632B8D03AF}"/>
                </a:ext>
              </a:extLst>
            </p:cNvPr>
            <p:cNvGrpSpPr/>
            <p:nvPr/>
          </p:nvGrpSpPr>
          <p:grpSpPr>
            <a:xfrm>
              <a:off x="435476" y="4732466"/>
              <a:ext cx="8437034" cy="510778"/>
              <a:chOff x="435476" y="4797154"/>
              <a:chExt cx="8437034" cy="510778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764B1A3-10D8-4170-6E3D-41C4B4209E7B}"/>
                  </a:ext>
                </a:extLst>
              </p:cNvPr>
              <p:cNvSpPr txBox="1"/>
              <p:nvPr/>
            </p:nvSpPr>
            <p:spPr>
              <a:xfrm>
                <a:off x="435476" y="4797154"/>
                <a:ext cx="8437034" cy="510778"/>
              </a:xfrm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accent6"/>
                </a:solidFill>
              </a:ln>
            </p:spPr>
            <p:txBody>
              <a:bodyPr wrap="square" tIns="36000" rIns="36000" bIns="36000" rtlCol="0" anchor="ctr" anchorCtr="0">
                <a:noAutofit/>
              </a:bodyPr>
              <a:lstStyle/>
              <a:p>
                <a:endParaRPr lang="en-GB" sz="11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69811BC-FB61-E7D5-31EF-D154E2313698}"/>
                  </a:ext>
                </a:extLst>
              </p:cNvPr>
              <p:cNvSpPr/>
              <p:nvPr/>
            </p:nvSpPr>
            <p:spPr>
              <a:xfrm>
                <a:off x="467544" y="4824153"/>
                <a:ext cx="1440160" cy="461665"/>
              </a:xfrm>
              <a:prstGeom prst="rect">
                <a:avLst/>
              </a:prstGeom>
              <a:solidFill>
                <a:schemeClr val="accent3"/>
              </a:solidFill>
              <a:ln w="190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r>
                  <a:rPr lang="en-GB" sz="1200" b="1" dirty="0">
                    <a:solidFill>
                      <a:schemeClr val="bg1"/>
                    </a:solidFill>
                  </a:rPr>
                  <a:t>Standardised </a:t>
                </a:r>
                <a:br>
                  <a:rPr lang="en-GB" sz="1200" b="1" dirty="0">
                    <a:solidFill>
                      <a:schemeClr val="bg1"/>
                    </a:solidFill>
                  </a:rPr>
                </a:br>
                <a:r>
                  <a:rPr lang="en-GB" sz="1200" b="1" dirty="0">
                    <a:solidFill>
                      <a:schemeClr val="bg1"/>
                    </a:solidFill>
                  </a:rPr>
                  <a:t>MCPP Platform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584E2BC-9D7E-BCAD-FCBC-09FBC1900361}"/>
                  </a:ext>
                </a:extLst>
              </p:cNvPr>
              <p:cNvSpPr/>
              <p:nvPr/>
            </p:nvSpPr>
            <p:spPr>
              <a:xfrm>
                <a:off x="2123728" y="4839543"/>
                <a:ext cx="6310510" cy="430887"/>
              </a:xfrm>
              <a:prstGeom prst="rect">
                <a:avLst/>
              </a:prstGeom>
              <a:solidFill>
                <a:schemeClr val="accent3"/>
              </a:solidFill>
              <a:ln w="190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chemeClr val="bg1"/>
                    </a:solidFill>
                  </a:rPr>
                  <a:t>Investors participate with funding or risk-sharing for IFC clients on the </a:t>
                </a:r>
                <a:r>
                  <a:rPr lang="en-GB" sz="1100" b="1" dirty="0">
                    <a:solidFill>
                      <a:schemeClr val="bg1"/>
                    </a:solidFill>
                  </a:rPr>
                  <a:t>same terms as IFC</a:t>
                </a:r>
                <a:r>
                  <a:rPr lang="en-GB" sz="1100" dirty="0">
                    <a:solidFill>
                      <a:schemeClr val="bg1"/>
                    </a:solidFill>
                  </a:rPr>
                  <a:t>,</a:t>
                </a:r>
                <a:br>
                  <a:rPr lang="en-GB" sz="1100" dirty="0">
                    <a:solidFill>
                      <a:schemeClr val="bg1"/>
                    </a:solidFill>
                  </a:rPr>
                </a:br>
                <a:r>
                  <a:rPr lang="en-GB" sz="1100" dirty="0">
                    <a:solidFill>
                      <a:schemeClr val="bg1"/>
                    </a:solidFill>
                  </a:rPr>
                  <a:t>with decision-making delegated to IFC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ADD1095E-3133-9C19-F291-B208EE9B4172}"/>
                </a:ext>
              </a:extLst>
            </p:cNvPr>
            <p:cNvGrpSpPr/>
            <p:nvPr/>
          </p:nvGrpSpPr>
          <p:grpSpPr>
            <a:xfrm>
              <a:off x="435476" y="5415194"/>
              <a:ext cx="8437034" cy="644860"/>
              <a:chOff x="435476" y="5394582"/>
              <a:chExt cx="8437034" cy="644860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3029E4C-840E-D253-CC7A-C576CF477FCE}"/>
                  </a:ext>
                </a:extLst>
              </p:cNvPr>
              <p:cNvSpPr txBox="1"/>
              <p:nvPr/>
            </p:nvSpPr>
            <p:spPr>
              <a:xfrm>
                <a:off x="435476" y="5394582"/>
                <a:ext cx="8437034" cy="644860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accent6"/>
                </a:solidFill>
              </a:ln>
            </p:spPr>
            <p:txBody>
              <a:bodyPr wrap="square" tIns="36000" rIns="36000" bIns="36000" rtlCol="0" anchor="ctr" anchorCtr="0">
                <a:noAutofit/>
              </a:bodyPr>
              <a:lstStyle/>
              <a:p>
                <a:endParaRPr lang="en-GB" sz="11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13F6228-6CC4-F019-3137-3B4DE03499A6}"/>
                  </a:ext>
                </a:extLst>
              </p:cNvPr>
              <p:cNvSpPr/>
              <p:nvPr/>
            </p:nvSpPr>
            <p:spPr>
              <a:xfrm>
                <a:off x="467544" y="5417184"/>
                <a:ext cx="1440160" cy="580534"/>
              </a:xfrm>
              <a:prstGeom prst="rect">
                <a:avLst/>
              </a:prstGeom>
              <a:solidFill>
                <a:schemeClr val="bg2"/>
              </a:solidFill>
              <a:ln w="190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0000" tIns="36000" rIns="36000" bIns="36000" rtlCol="0" anchor="ctr">
                <a:spAutoFit/>
              </a:bodyPr>
              <a:lstStyle/>
              <a:p>
                <a:r>
                  <a:rPr lang="en-GB" sz="1100" b="1" dirty="0">
                    <a:solidFill>
                      <a:schemeClr val="accent6"/>
                    </a:solidFill>
                  </a:rPr>
                  <a:t>Diversified </a:t>
                </a:r>
                <a:br>
                  <a:rPr lang="en-GB" sz="1100" b="1" dirty="0">
                    <a:solidFill>
                      <a:schemeClr val="accent6"/>
                    </a:solidFill>
                  </a:rPr>
                </a:br>
                <a:r>
                  <a:rPr lang="en-GB" sz="1100" b="1" dirty="0">
                    <a:solidFill>
                      <a:schemeClr val="accent6"/>
                    </a:solidFill>
                  </a:rPr>
                  <a:t>Co-Investment </a:t>
                </a:r>
                <a:br>
                  <a:rPr lang="en-GB" sz="1100" b="1" dirty="0">
                    <a:solidFill>
                      <a:schemeClr val="accent6"/>
                    </a:solidFill>
                  </a:rPr>
                </a:br>
                <a:r>
                  <a:rPr lang="en-GB" sz="1100" b="1" dirty="0">
                    <a:solidFill>
                      <a:schemeClr val="accent6"/>
                    </a:solidFill>
                  </a:rPr>
                  <a:t>Portfolio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BCD6E1E-AAAD-F533-6560-632D1AE4B8A7}"/>
                  </a:ext>
                </a:extLst>
              </p:cNvPr>
              <p:cNvSpPr/>
              <p:nvPr/>
            </p:nvSpPr>
            <p:spPr>
              <a:xfrm>
                <a:off x="2005906" y="5433513"/>
                <a:ext cx="6310510" cy="261610"/>
              </a:xfrm>
              <a:prstGeom prst="rect">
                <a:avLst/>
              </a:prstGeom>
              <a:solidFill>
                <a:schemeClr val="bg2"/>
              </a:solidFill>
              <a:ln w="190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chemeClr val="accent6"/>
                    </a:solidFill>
                  </a:rPr>
                  <a:t>MCPP creates a diversified impact loan portfolio for investors that </a:t>
                </a:r>
                <a:r>
                  <a:rPr lang="en-GB" sz="1100" b="1" dirty="0">
                    <a:solidFill>
                      <a:schemeClr val="accent6"/>
                    </a:solidFill>
                  </a:rPr>
                  <a:t>mimics IFC’s own portfolio</a:t>
                </a:r>
                <a:endParaRPr lang="en-GB" sz="1100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1BC8CE6-FBBD-2C03-6634-42E2AA9AE3CF}"/>
                  </a:ext>
                </a:extLst>
              </p:cNvPr>
              <p:cNvSpPr txBox="1"/>
              <p:nvPr/>
            </p:nvSpPr>
            <p:spPr>
              <a:xfrm>
                <a:off x="2123728" y="5695123"/>
                <a:ext cx="1109148" cy="250697"/>
              </a:xfrm>
              <a:prstGeom prst="roundRect">
                <a:avLst/>
              </a:prstGeom>
              <a:solidFill>
                <a:schemeClr val="accent1"/>
              </a:solidFill>
              <a:ln w="12700">
                <a:solidFill>
                  <a:schemeClr val="accent6"/>
                </a:solidFill>
              </a:ln>
            </p:spPr>
            <p:txBody>
              <a:bodyPr wrap="square" lIns="72000" tIns="36000" rIns="72000" bIns="36000" rtlCol="0" anchor="ctr" anchorCtr="1">
                <a:spAutoFit/>
              </a:bodyPr>
              <a:lstStyle/>
              <a:p>
                <a:r>
                  <a:rPr lang="en-GB" sz="1000" b="1" dirty="0">
                    <a:solidFill>
                      <a:schemeClr val="bg1"/>
                    </a:solidFill>
                  </a:rPr>
                  <a:t>Project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8DB6AB-3916-A14E-D5F6-7437EEFADBF8}"/>
                  </a:ext>
                </a:extLst>
              </p:cNvPr>
              <p:cNvSpPr txBox="1"/>
              <p:nvPr/>
            </p:nvSpPr>
            <p:spPr>
              <a:xfrm>
                <a:off x="3390844" y="5698583"/>
                <a:ext cx="1109148" cy="250697"/>
              </a:xfrm>
              <a:prstGeom prst="roundRect">
                <a:avLst/>
              </a:prstGeom>
              <a:solidFill>
                <a:schemeClr val="accent2"/>
              </a:solidFill>
              <a:ln w="12700">
                <a:solidFill>
                  <a:schemeClr val="accent6"/>
                </a:solidFill>
              </a:ln>
            </p:spPr>
            <p:txBody>
              <a:bodyPr wrap="square" lIns="72000" tIns="36000" rIns="72000" bIns="36000" rtlCol="0" anchor="ctr" anchorCtr="1">
                <a:spAutoFit/>
              </a:bodyPr>
              <a:lstStyle/>
              <a:p>
                <a:r>
                  <a:rPr lang="en-GB" sz="1000" b="1" dirty="0">
                    <a:solidFill>
                      <a:schemeClr val="bg1"/>
                    </a:solidFill>
                  </a:rPr>
                  <a:t>Project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8A06211-7652-93BF-0F25-2DAD188B518F}"/>
                  </a:ext>
                </a:extLst>
              </p:cNvPr>
              <p:cNvSpPr txBox="1"/>
              <p:nvPr/>
            </p:nvSpPr>
            <p:spPr>
              <a:xfrm>
                <a:off x="4614980" y="5698583"/>
                <a:ext cx="1109148" cy="250697"/>
              </a:xfrm>
              <a:prstGeom prst="roundRect">
                <a:avLst/>
              </a:prstGeom>
              <a:solidFill>
                <a:schemeClr val="accent3"/>
              </a:solidFill>
              <a:ln w="12700">
                <a:solidFill>
                  <a:schemeClr val="accent6"/>
                </a:solidFill>
              </a:ln>
            </p:spPr>
            <p:txBody>
              <a:bodyPr wrap="square" lIns="72000" tIns="36000" rIns="72000" bIns="36000" rtlCol="0" anchor="ctr" anchorCtr="1">
                <a:spAutoFit/>
              </a:bodyPr>
              <a:lstStyle/>
              <a:p>
                <a:r>
                  <a:rPr lang="en-GB" sz="1000" b="1" dirty="0">
                    <a:solidFill>
                      <a:schemeClr val="bg1"/>
                    </a:solidFill>
                  </a:rPr>
                  <a:t>Project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9086F23-D21D-EBC1-9010-32EEDC203423}"/>
                  </a:ext>
                </a:extLst>
              </p:cNvPr>
              <p:cNvSpPr txBox="1"/>
              <p:nvPr/>
            </p:nvSpPr>
            <p:spPr>
              <a:xfrm>
                <a:off x="5839116" y="5698583"/>
                <a:ext cx="1109148" cy="250697"/>
              </a:xfrm>
              <a:prstGeom prst="roundRect">
                <a:avLst/>
              </a:prstGeom>
              <a:solidFill>
                <a:schemeClr val="accent5"/>
              </a:solidFill>
              <a:ln w="12700">
                <a:solidFill>
                  <a:schemeClr val="accent6"/>
                </a:solidFill>
              </a:ln>
            </p:spPr>
            <p:txBody>
              <a:bodyPr wrap="square" lIns="72000" tIns="36000" rIns="72000" bIns="36000" rtlCol="0" anchor="ctr" anchorCtr="1">
                <a:spAutoFit/>
              </a:bodyPr>
              <a:lstStyle/>
              <a:p>
                <a:r>
                  <a:rPr lang="en-GB" sz="1000" b="1" dirty="0">
                    <a:solidFill>
                      <a:schemeClr val="accent6"/>
                    </a:solidFill>
                  </a:rPr>
                  <a:t>Project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0F59312-3F87-2DEB-3452-9AEACAE202DF}"/>
                  </a:ext>
                </a:extLst>
              </p:cNvPr>
              <p:cNvSpPr txBox="1"/>
              <p:nvPr/>
            </p:nvSpPr>
            <p:spPr>
              <a:xfrm>
                <a:off x="7063252" y="5698583"/>
                <a:ext cx="1109148" cy="250697"/>
              </a:xfrm>
              <a:prstGeom prst="roundRect">
                <a:avLst/>
              </a:prstGeom>
              <a:solidFill>
                <a:schemeClr val="accent4"/>
              </a:solidFill>
              <a:ln w="12700">
                <a:solidFill>
                  <a:schemeClr val="accent6"/>
                </a:solidFill>
              </a:ln>
            </p:spPr>
            <p:txBody>
              <a:bodyPr wrap="square" lIns="72000" tIns="36000" rIns="72000" bIns="36000" rtlCol="0" anchor="ctr" anchorCtr="1">
                <a:spAutoFit/>
              </a:bodyPr>
              <a:lstStyle/>
              <a:p>
                <a:r>
                  <a:rPr lang="en-GB" sz="1000" b="1" dirty="0">
                    <a:solidFill>
                      <a:schemeClr val="accent6"/>
                    </a:solidFill>
                  </a:rPr>
                  <a:t>Project</a:t>
                </a:r>
              </a:p>
            </p:txBody>
          </p:sp>
        </p:grp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DB03284B-8E5D-CF70-7C73-77CC2AE7B71C}"/>
                </a:ext>
              </a:extLst>
            </p:cNvPr>
            <p:cNvSpPr/>
            <p:nvPr/>
          </p:nvSpPr>
          <p:spPr>
            <a:xfrm rot="10800000">
              <a:off x="5160385" y="4589665"/>
              <a:ext cx="266542" cy="134263"/>
            </a:xfrm>
            <a:prstGeom prst="triangle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D8726503-2ADD-A889-9F48-0B8092401764}"/>
                </a:ext>
              </a:extLst>
            </p:cNvPr>
            <p:cNvSpPr/>
            <p:nvPr/>
          </p:nvSpPr>
          <p:spPr>
            <a:xfrm rot="10800000">
              <a:off x="5145712" y="5255930"/>
              <a:ext cx="266542" cy="134263"/>
            </a:xfrm>
            <a:prstGeom prst="triangle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0A9C756E-F5EA-957A-B0E1-F03DCE82C17F}"/>
                </a:ext>
              </a:extLst>
            </p:cNvPr>
            <p:cNvSpPr/>
            <p:nvPr/>
          </p:nvSpPr>
          <p:spPr>
            <a:xfrm rot="5400000">
              <a:off x="3878699" y="2559329"/>
              <a:ext cx="266542" cy="308002"/>
            </a:xfrm>
            <a:prstGeom prst="triangle">
              <a:avLst>
                <a:gd name="adj" fmla="val 46188"/>
              </a:avLst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64BE6677-74C4-C3F2-09E9-287970E5173C}"/>
                </a:ext>
              </a:extLst>
            </p:cNvPr>
            <p:cNvSpPr/>
            <p:nvPr/>
          </p:nvSpPr>
          <p:spPr>
            <a:xfrm rot="5400000">
              <a:off x="6398978" y="2565307"/>
              <a:ext cx="266542" cy="308002"/>
            </a:xfrm>
            <a:prstGeom prst="triangle">
              <a:avLst>
                <a:gd name="adj" fmla="val 46188"/>
              </a:avLst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94514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Synthetic SRT via SPV and CLNs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4DB7110-A566-CF4F-CA59-4C075CA87674}"/>
              </a:ext>
            </a:extLst>
          </p:cNvPr>
          <p:cNvSpPr txBox="1"/>
          <p:nvPr/>
        </p:nvSpPr>
        <p:spPr>
          <a:xfrm>
            <a:off x="251520" y="5362649"/>
            <a:ext cx="4320480" cy="226591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tIns="36000" rIns="72000" bIns="36000" rtlCol="0" anchor="ctr" anchorCtr="0">
            <a:spAutoFit/>
          </a:bodyPr>
          <a:lstStyle/>
          <a:p>
            <a:r>
              <a:rPr lang="en-GB" sz="1000" i="1" dirty="0">
                <a:solidFill>
                  <a:schemeClr val="accent6"/>
                </a:solidFill>
              </a:rPr>
              <a:t>Source: Structured Credit Investors, Risk Control Limited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28F8D8-EA37-E876-B483-A59E7030A312}"/>
              </a:ext>
            </a:extLst>
          </p:cNvPr>
          <p:cNvGrpSpPr/>
          <p:nvPr/>
        </p:nvGrpSpPr>
        <p:grpSpPr>
          <a:xfrm>
            <a:off x="251520" y="1573320"/>
            <a:ext cx="8638485" cy="3511864"/>
            <a:chOff x="251520" y="1573320"/>
            <a:chExt cx="8638485" cy="351186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DE30D77-F363-8480-3478-B8D9BEBDAE86}"/>
                </a:ext>
              </a:extLst>
            </p:cNvPr>
            <p:cNvSpPr txBox="1"/>
            <p:nvPr/>
          </p:nvSpPr>
          <p:spPr>
            <a:xfrm>
              <a:off x="1547664" y="2005528"/>
              <a:ext cx="1008112" cy="1423472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Senior risk</a:t>
              </a:r>
              <a:br>
                <a:rPr lang="en-GB" sz="1100" dirty="0">
                  <a:solidFill>
                    <a:schemeClr val="accent1"/>
                  </a:solidFill>
                </a:rPr>
              </a:br>
              <a:r>
                <a:rPr lang="en-GB" sz="1000" dirty="0">
                  <a:solidFill>
                    <a:schemeClr val="accent1"/>
                  </a:solidFill>
                </a:rPr>
                <a:t>(retained)</a:t>
              </a:r>
              <a:endParaRPr lang="en-GB" sz="1100" dirty="0">
                <a:solidFill>
                  <a:schemeClr val="accent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7ED05E4-54FE-B208-1AEF-B6632AB6FB05}"/>
                </a:ext>
              </a:extLst>
            </p:cNvPr>
            <p:cNvSpPr txBox="1"/>
            <p:nvPr/>
          </p:nvSpPr>
          <p:spPr>
            <a:xfrm>
              <a:off x="251520" y="2005528"/>
              <a:ext cx="1008112" cy="2846943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Reference </a:t>
              </a:r>
              <a:br>
                <a:rPr lang="en-GB" sz="1200" dirty="0">
                  <a:solidFill>
                    <a:schemeClr val="accent1"/>
                  </a:solidFill>
                </a:rPr>
              </a:br>
              <a:r>
                <a:rPr lang="en-GB" sz="1200" dirty="0">
                  <a:solidFill>
                    <a:schemeClr val="accent1"/>
                  </a:solidFill>
                </a:rPr>
                <a:t>Portfolio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B9A8FD0-B261-86C1-1BC2-D7B93089F0FF}"/>
                </a:ext>
              </a:extLst>
            </p:cNvPr>
            <p:cNvSpPr txBox="1"/>
            <p:nvPr/>
          </p:nvSpPr>
          <p:spPr>
            <a:xfrm>
              <a:off x="1547664" y="4509120"/>
              <a:ext cx="1008112" cy="343512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1"/>
                  </a:solidFill>
                </a:rPr>
                <a:t>First loss risk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867104D-C9C1-F9BE-950E-EBD1FDDD0FD8}"/>
                </a:ext>
              </a:extLst>
            </p:cNvPr>
            <p:cNvSpPr txBox="1"/>
            <p:nvPr/>
          </p:nvSpPr>
          <p:spPr>
            <a:xfrm>
              <a:off x="1547664" y="4858593"/>
              <a:ext cx="1008112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(retained)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F911CA0-9E97-31A7-A5C9-6CE0912E8E28}"/>
                </a:ext>
              </a:extLst>
            </p:cNvPr>
            <p:cNvSpPr txBox="1"/>
            <p:nvPr/>
          </p:nvSpPr>
          <p:spPr>
            <a:xfrm>
              <a:off x="2862848" y="2002546"/>
              <a:ext cx="1008112" cy="284694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Originator </a:t>
              </a:r>
              <a:r>
                <a:rPr lang="en-GB" sz="1000" dirty="0">
                  <a:solidFill>
                    <a:schemeClr val="accent1"/>
                  </a:solidFill>
                </a:rPr>
                <a:t>(credit protection buyer)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E92745-49BE-8C9F-6B0A-6298E574F67E}"/>
                </a:ext>
              </a:extLst>
            </p:cNvPr>
            <p:cNvSpPr txBox="1"/>
            <p:nvPr/>
          </p:nvSpPr>
          <p:spPr>
            <a:xfrm>
              <a:off x="4038829" y="3501008"/>
              <a:ext cx="1008112" cy="343512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Mezzanine risk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9FDA173-70C2-F0F6-AD88-82B2904DB749}"/>
                </a:ext>
              </a:extLst>
            </p:cNvPr>
            <p:cNvSpPr txBox="1"/>
            <p:nvPr/>
          </p:nvSpPr>
          <p:spPr>
            <a:xfrm>
              <a:off x="5214810" y="3071940"/>
              <a:ext cx="652096" cy="714119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CDS / </a:t>
              </a:r>
              <a:br>
                <a:rPr lang="en-GB" sz="900" dirty="0">
                  <a:solidFill>
                    <a:schemeClr val="accent6"/>
                  </a:solidFill>
                </a:rPr>
              </a:br>
              <a:r>
                <a:rPr lang="en-GB" sz="900" dirty="0">
                  <a:solidFill>
                    <a:schemeClr val="accent6"/>
                  </a:solidFill>
                </a:rPr>
                <a:t>Financial Guarantee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D287845-5376-C1BC-B4ED-E326BE774A0C}"/>
                </a:ext>
              </a:extLst>
            </p:cNvPr>
            <p:cNvSpPr txBox="1"/>
            <p:nvPr/>
          </p:nvSpPr>
          <p:spPr>
            <a:xfrm>
              <a:off x="6048434" y="3071940"/>
              <a:ext cx="651600" cy="714119"/>
            </a:xfrm>
            <a:prstGeom prst="rect">
              <a:avLst/>
            </a:prstGeom>
            <a:solidFill>
              <a:schemeClr val="accent2">
                <a:alpha val="30000"/>
              </a:schemeClr>
            </a:solidFill>
            <a:ln w="12700">
              <a:solidFill>
                <a:schemeClr val="accent2"/>
              </a:solidFill>
            </a:ln>
          </p:spPr>
          <p:txBody>
            <a:bodyPr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Issuer </a:t>
              </a:r>
              <a:br>
                <a:rPr lang="en-GB" sz="1000" dirty="0">
                  <a:solidFill>
                    <a:schemeClr val="accent6"/>
                  </a:solidFill>
                </a:rPr>
              </a:br>
              <a:r>
                <a:rPr lang="en-GB" sz="1000" dirty="0">
                  <a:solidFill>
                    <a:schemeClr val="accent6"/>
                  </a:solidFill>
                </a:rPr>
                <a:t>(SPV)</a:t>
              </a:r>
              <a:endParaRPr lang="en-GB" sz="900" dirty="0">
                <a:solidFill>
                  <a:schemeClr val="accent6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B3D1785-CA58-96CB-5D40-5D7C7C045BEB}"/>
                </a:ext>
              </a:extLst>
            </p:cNvPr>
            <p:cNvSpPr txBox="1"/>
            <p:nvPr/>
          </p:nvSpPr>
          <p:spPr>
            <a:xfrm>
              <a:off x="6880324" y="3071940"/>
              <a:ext cx="651600" cy="714119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CLNs</a:t>
              </a:r>
              <a:endParaRPr lang="en-GB" sz="900" dirty="0">
                <a:solidFill>
                  <a:schemeClr val="accent6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C7435A8-6B88-723D-8285-E08F88277B11}"/>
                </a:ext>
              </a:extLst>
            </p:cNvPr>
            <p:cNvSpPr txBox="1"/>
            <p:nvPr/>
          </p:nvSpPr>
          <p:spPr>
            <a:xfrm>
              <a:off x="7881893" y="2002547"/>
              <a:ext cx="1008112" cy="284694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Investors </a:t>
              </a:r>
              <a:br>
                <a:rPr lang="en-GB" sz="1200" dirty="0">
                  <a:solidFill>
                    <a:schemeClr val="accent1"/>
                  </a:solidFill>
                </a:rPr>
              </a:br>
              <a:r>
                <a:rPr lang="en-GB" sz="1000" dirty="0">
                  <a:solidFill>
                    <a:schemeClr val="accent1"/>
                  </a:solidFill>
                </a:rPr>
                <a:t>(credit protection sellers)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4C4C653-7EB9-0919-32CB-BD3E16649B78}"/>
                </a:ext>
              </a:extLst>
            </p:cNvPr>
            <p:cNvCxnSpPr>
              <a:stCxn id="13" idx="1"/>
              <a:endCxn id="11" idx="3"/>
            </p:cNvCxnSpPr>
            <p:nvPr/>
          </p:nvCxnSpPr>
          <p:spPr>
            <a:xfrm flipH="1" flipV="1">
              <a:off x="3870960" y="3426018"/>
              <a:ext cx="1343850" cy="2982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FFD08B3-6991-DBE5-3F5E-F94F7A6DE987}"/>
                </a:ext>
              </a:extLst>
            </p:cNvPr>
            <p:cNvCxnSpPr>
              <a:stCxn id="13" idx="3"/>
              <a:endCxn id="14" idx="1"/>
            </p:cNvCxnSpPr>
            <p:nvPr/>
          </p:nvCxnSpPr>
          <p:spPr>
            <a:xfrm>
              <a:off x="5866906" y="3429000"/>
              <a:ext cx="181528" cy="0"/>
            </a:xfrm>
            <a:prstGeom prst="line">
              <a:avLst/>
            </a:prstGeom>
            <a:ln w="19050">
              <a:solidFill>
                <a:schemeClr val="accent6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3CA4C9F-2D94-C15F-99D1-7FC31C364CAD}"/>
                </a:ext>
              </a:extLst>
            </p:cNvPr>
            <p:cNvCxnSpPr>
              <a:stCxn id="14" idx="3"/>
              <a:endCxn id="15" idx="1"/>
            </p:cNvCxnSpPr>
            <p:nvPr/>
          </p:nvCxnSpPr>
          <p:spPr>
            <a:xfrm>
              <a:off x="6700034" y="3429000"/>
              <a:ext cx="180290" cy="0"/>
            </a:xfrm>
            <a:prstGeom prst="line">
              <a:avLst/>
            </a:prstGeom>
            <a:ln w="19050">
              <a:solidFill>
                <a:schemeClr val="accent6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963BC0F-E492-F74F-69F6-481FFFC50036}"/>
                </a:ext>
              </a:extLst>
            </p:cNvPr>
            <p:cNvCxnSpPr>
              <a:stCxn id="15" idx="3"/>
              <a:endCxn id="16" idx="1"/>
            </p:cNvCxnSpPr>
            <p:nvPr/>
          </p:nvCxnSpPr>
          <p:spPr>
            <a:xfrm flipV="1">
              <a:off x="7531924" y="3426019"/>
              <a:ext cx="349969" cy="2981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7CBE8F2-0FDF-8AF8-EFC8-D093B5086151}"/>
                </a:ext>
              </a:extLst>
            </p:cNvPr>
            <p:cNvSpPr txBox="1"/>
            <p:nvPr/>
          </p:nvSpPr>
          <p:spPr>
            <a:xfrm>
              <a:off x="5868144" y="1573320"/>
              <a:ext cx="1008112" cy="343512"/>
            </a:xfrm>
            <a:prstGeom prst="rect">
              <a:avLst/>
            </a:prstGeom>
            <a:solidFill>
              <a:schemeClr val="accent5"/>
            </a:solidFill>
            <a:ln w="15875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b="1" dirty="0">
                  <a:solidFill>
                    <a:schemeClr val="accent6"/>
                  </a:solidFill>
                </a:rPr>
                <a:t>Collateral</a:t>
              </a:r>
            </a:p>
          </p:txBody>
        </p: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7D96307C-5865-5755-E3AE-49DA3FBCF931}"/>
                </a:ext>
              </a:extLst>
            </p:cNvPr>
            <p:cNvCxnSpPr>
              <a:stCxn id="14" idx="0"/>
            </p:cNvCxnSpPr>
            <p:nvPr/>
          </p:nvCxnSpPr>
          <p:spPr>
            <a:xfrm rot="16200000" flipV="1">
              <a:off x="4761067" y="1458773"/>
              <a:ext cx="723060" cy="2503274"/>
            </a:xfrm>
            <a:prstGeom prst="bentConnector2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or: Elbow 33">
              <a:extLst>
                <a:ext uri="{FF2B5EF4-FFF2-40B4-BE49-F238E27FC236}">
                  <a16:creationId xmlns:a16="http://schemas.microsoft.com/office/drawing/2014/main" id="{A53FAA49-8ED0-F4DD-C8EA-3E8A9EB174EE}"/>
                </a:ext>
              </a:extLst>
            </p:cNvPr>
            <p:cNvCxnSpPr>
              <a:stCxn id="14" idx="2"/>
            </p:cNvCxnSpPr>
            <p:nvPr/>
          </p:nvCxnSpPr>
          <p:spPr>
            <a:xfrm rot="5400000">
              <a:off x="4764189" y="2892830"/>
              <a:ext cx="716817" cy="2503274"/>
            </a:xfrm>
            <a:prstGeom prst="bentConnector2">
              <a:avLst/>
            </a:prstGeom>
            <a:ln w="19050">
              <a:solidFill>
                <a:schemeClr val="accent6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A651F49C-2476-A3C9-542F-7BCBDE0FCFBC}"/>
                </a:ext>
              </a:extLst>
            </p:cNvPr>
            <p:cNvCxnSpPr>
              <a:cxnSpLocks/>
              <a:stCxn id="15" idx="2"/>
            </p:cNvCxnSpPr>
            <p:nvPr/>
          </p:nvCxnSpPr>
          <p:spPr>
            <a:xfrm rot="16200000" flipH="1">
              <a:off x="7185600" y="3806582"/>
              <a:ext cx="716819" cy="675771"/>
            </a:xfrm>
            <a:prstGeom prst="bentConnector3">
              <a:avLst>
                <a:gd name="adj1" fmla="val 98854"/>
              </a:avLst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1C95DBC-979E-9A7F-4A4E-B3850DCB07D9}"/>
                </a:ext>
              </a:extLst>
            </p:cNvPr>
            <p:cNvSpPr txBox="1"/>
            <p:nvPr/>
          </p:nvSpPr>
          <p:spPr>
            <a:xfrm>
              <a:off x="3995936" y="2348880"/>
              <a:ext cx="2378298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Contingent credit protection payments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08B0693B-5FF4-0E6F-6427-8F284FABB8A8}"/>
                </a:ext>
              </a:extLst>
            </p:cNvPr>
            <p:cNvSpPr txBox="1"/>
            <p:nvPr/>
          </p:nvSpPr>
          <p:spPr>
            <a:xfrm>
              <a:off x="3995936" y="4509120"/>
              <a:ext cx="2378298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CDS/guarantee premium payments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369612B-AFDF-ACB8-492D-C22103EDEA56}"/>
                </a:ext>
              </a:extLst>
            </p:cNvPr>
            <p:cNvSpPr txBox="1"/>
            <p:nvPr/>
          </p:nvSpPr>
          <p:spPr>
            <a:xfrm>
              <a:off x="7050003" y="4513946"/>
              <a:ext cx="831889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CLN coupons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3E444523-8D7F-EAFA-0338-73AB555ED9D1}"/>
                </a:ext>
              </a:extLst>
            </p:cNvPr>
            <p:cNvCxnSpPr/>
            <p:nvPr/>
          </p:nvCxnSpPr>
          <p:spPr>
            <a:xfrm>
              <a:off x="6084168" y="1916832"/>
              <a:ext cx="0" cy="429638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or: Elbow 138">
              <a:extLst>
                <a:ext uri="{FF2B5EF4-FFF2-40B4-BE49-F238E27FC236}">
                  <a16:creationId xmlns:a16="http://schemas.microsoft.com/office/drawing/2014/main" id="{59EE4F06-8FD5-A0A2-7F10-7C6AECED147F}"/>
                </a:ext>
              </a:extLst>
            </p:cNvPr>
            <p:cNvCxnSpPr>
              <a:stCxn id="15" idx="0"/>
            </p:cNvCxnSpPr>
            <p:nvPr/>
          </p:nvCxnSpPr>
          <p:spPr>
            <a:xfrm rot="16200000" flipV="1">
              <a:off x="6319620" y="2185436"/>
              <a:ext cx="1155108" cy="617900"/>
            </a:xfrm>
            <a:prstGeom prst="bentConnector3">
              <a:avLst>
                <a:gd name="adj1" fmla="val 47193"/>
              </a:avLst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2C4D50B0-CA51-5AC1-0D0E-80F171A468E1}"/>
                </a:ext>
              </a:extLst>
            </p:cNvPr>
            <p:cNvSpPr txBox="1"/>
            <p:nvPr/>
          </p:nvSpPr>
          <p:spPr>
            <a:xfrm>
              <a:off x="6615545" y="2139719"/>
              <a:ext cx="936102" cy="38048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r>
                <a:rPr lang="en-GB" sz="1000" dirty="0">
                  <a:solidFill>
                    <a:schemeClr val="accent6"/>
                  </a:solidFill>
                </a:rPr>
                <a:t>Cash invested as collateral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D9B50B3-3BF3-AD08-EB92-619405AD1237}"/>
                </a:ext>
              </a:extLst>
            </p:cNvPr>
            <p:cNvSpPr txBox="1"/>
            <p:nvPr/>
          </p:nvSpPr>
          <p:spPr>
            <a:xfrm>
              <a:off x="1547663" y="3429000"/>
              <a:ext cx="1008112" cy="1080120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Mezzanine risk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0197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Synthetic SRT via Direct CDS/Guarantee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7F6B2F-3F26-162B-E083-C1668FB46E78}"/>
              </a:ext>
            </a:extLst>
          </p:cNvPr>
          <p:cNvSpPr txBox="1"/>
          <p:nvPr/>
        </p:nvSpPr>
        <p:spPr>
          <a:xfrm>
            <a:off x="642910" y="5373216"/>
            <a:ext cx="4320480" cy="226591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tIns="36000" rIns="72000" bIns="36000" rtlCol="0" anchor="ctr" anchorCtr="0">
            <a:spAutoFit/>
          </a:bodyPr>
          <a:lstStyle/>
          <a:p>
            <a:r>
              <a:rPr lang="en-GB" sz="1000" i="1" dirty="0">
                <a:solidFill>
                  <a:schemeClr val="accent6"/>
                </a:solidFill>
              </a:rPr>
              <a:t>Source: Structured Credit Investors, Risk Control Limited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6170015-6F7C-7FA6-96F4-D2D46B4C2D66}"/>
              </a:ext>
            </a:extLst>
          </p:cNvPr>
          <p:cNvGrpSpPr/>
          <p:nvPr/>
        </p:nvGrpSpPr>
        <p:grpSpPr>
          <a:xfrm>
            <a:off x="654502" y="1514197"/>
            <a:ext cx="7805930" cy="3570986"/>
            <a:chOff x="654502" y="1514197"/>
            <a:chExt cx="7805930" cy="35709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7ED05E4-54FE-B208-1AEF-B6632AB6FB05}"/>
                </a:ext>
              </a:extLst>
            </p:cNvPr>
            <p:cNvSpPr txBox="1"/>
            <p:nvPr/>
          </p:nvSpPr>
          <p:spPr>
            <a:xfrm>
              <a:off x="654502" y="2005528"/>
              <a:ext cx="1008112" cy="2846943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Reference </a:t>
              </a:r>
              <a:br>
                <a:rPr lang="en-GB" sz="1200" dirty="0">
                  <a:solidFill>
                    <a:schemeClr val="accent1"/>
                  </a:solidFill>
                </a:rPr>
              </a:br>
              <a:r>
                <a:rPr lang="en-GB" sz="1200" dirty="0">
                  <a:solidFill>
                    <a:schemeClr val="accent1"/>
                  </a:solidFill>
                </a:rPr>
                <a:t>Portfolio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F911CA0-9E97-31A7-A5C9-6CE0912E8E28}"/>
                </a:ext>
              </a:extLst>
            </p:cNvPr>
            <p:cNvSpPr txBox="1"/>
            <p:nvPr/>
          </p:nvSpPr>
          <p:spPr>
            <a:xfrm>
              <a:off x="3265830" y="2002546"/>
              <a:ext cx="1008112" cy="284694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Originator </a:t>
              </a:r>
              <a:r>
                <a:rPr lang="en-GB" sz="1000" dirty="0">
                  <a:solidFill>
                    <a:schemeClr val="accent1"/>
                  </a:solidFill>
                </a:rPr>
                <a:t>(credit protection buyer)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E92745-49BE-8C9F-6B0A-6298E574F67E}"/>
                </a:ext>
              </a:extLst>
            </p:cNvPr>
            <p:cNvSpPr txBox="1"/>
            <p:nvPr/>
          </p:nvSpPr>
          <p:spPr>
            <a:xfrm>
              <a:off x="4614942" y="3250761"/>
              <a:ext cx="2503274" cy="343512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Mezzanine risk CDS/Financial guarantees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C7435A8-6B88-723D-8285-E08F88277B11}"/>
                </a:ext>
              </a:extLst>
            </p:cNvPr>
            <p:cNvSpPr txBox="1"/>
            <p:nvPr/>
          </p:nvSpPr>
          <p:spPr>
            <a:xfrm>
              <a:off x="7452320" y="1999045"/>
              <a:ext cx="1008112" cy="284694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Investors </a:t>
              </a:r>
              <a:br>
                <a:rPr lang="en-GB" sz="1200" dirty="0">
                  <a:solidFill>
                    <a:schemeClr val="accent1"/>
                  </a:solidFill>
                </a:rPr>
              </a:br>
              <a:r>
                <a:rPr lang="en-GB" sz="1000" dirty="0">
                  <a:solidFill>
                    <a:schemeClr val="accent1"/>
                  </a:solidFill>
                </a:rPr>
                <a:t>(credit protection sellers)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4C4C653-7EB9-0919-32CB-BD3E16649B78}"/>
                </a:ext>
              </a:extLst>
            </p:cNvPr>
            <p:cNvCxnSpPr>
              <a:cxnSpLocks/>
              <a:endCxn id="11" idx="3"/>
            </p:cNvCxnSpPr>
            <p:nvPr/>
          </p:nvCxnSpPr>
          <p:spPr>
            <a:xfrm flipH="1">
              <a:off x="4273942" y="3426017"/>
              <a:ext cx="341000" cy="1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7CBE8F2-0FDF-8AF8-EFC8-D093B5086151}"/>
                </a:ext>
              </a:extLst>
            </p:cNvPr>
            <p:cNvSpPr txBox="1"/>
            <p:nvPr/>
          </p:nvSpPr>
          <p:spPr>
            <a:xfrm>
              <a:off x="5560139" y="1580843"/>
              <a:ext cx="1008112" cy="343512"/>
            </a:xfrm>
            <a:prstGeom prst="rect">
              <a:avLst/>
            </a:prstGeom>
            <a:solidFill>
              <a:schemeClr val="accent5"/>
            </a:solidFill>
            <a:ln w="15875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b="1" dirty="0">
                  <a:solidFill>
                    <a:schemeClr val="accent6"/>
                  </a:solidFill>
                </a:rPr>
                <a:t>Collateral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1C95DBC-979E-9A7F-4A4E-B3850DCB07D9}"/>
                </a:ext>
              </a:extLst>
            </p:cNvPr>
            <p:cNvSpPr txBox="1"/>
            <p:nvPr/>
          </p:nvSpPr>
          <p:spPr>
            <a:xfrm>
              <a:off x="4665430" y="2492896"/>
              <a:ext cx="2378298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Contingent credit protection payments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08B0693B-5FF4-0E6F-6427-8F284FABB8A8}"/>
                </a:ext>
              </a:extLst>
            </p:cNvPr>
            <p:cNvSpPr txBox="1"/>
            <p:nvPr/>
          </p:nvSpPr>
          <p:spPr>
            <a:xfrm>
              <a:off x="4673982" y="4293096"/>
              <a:ext cx="2378298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CDS/guarantee premium payments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BFD6C9DE-A643-2269-64D1-E644F1B13203}"/>
                </a:ext>
              </a:extLst>
            </p:cNvPr>
            <p:cNvCxnSpPr>
              <a:cxnSpLocks/>
              <a:stCxn id="16" idx="1"/>
              <a:endCxn id="12" idx="3"/>
            </p:cNvCxnSpPr>
            <p:nvPr/>
          </p:nvCxnSpPr>
          <p:spPr>
            <a:xfrm flipH="1">
              <a:off x="7118216" y="3422517"/>
              <a:ext cx="334104" cy="0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6392679-3C11-0DF0-810A-6330BD19F2D3}"/>
                </a:ext>
              </a:extLst>
            </p:cNvPr>
            <p:cNvCxnSpPr/>
            <p:nvPr/>
          </p:nvCxnSpPr>
          <p:spPr>
            <a:xfrm flipH="1">
              <a:off x="4273942" y="2492896"/>
              <a:ext cx="3178378" cy="0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5B9B1B9-1715-1471-2CF9-3A115D6BBE69}"/>
                </a:ext>
              </a:extLst>
            </p:cNvPr>
            <p:cNvCxnSpPr>
              <a:cxnSpLocks/>
              <a:stCxn id="28" idx="2"/>
            </p:cNvCxnSpPr>
            <p:nvPr/>
          </p:nvCxnSpPr>
          <p:spPr>
            <a:xfrm>
              <a:off x="6064195" y="1924355"/>
              <a:ext cx="0" cy="568541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EA135F7-6CDB-6B89-A30E-9915C442BCE6}"/>
                </a:ext>
              </a:extLst>
            </p:cNvPr>
            <p:cNvCxnSpPr/>
            <p:nvPr/>
          </p:nvCxnSpPr>
          <p:spPr>
            <a:xfrm>
              <a:off x="4273942" y="4293096"/>
              <a:ext cx="3178378" cy="0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or: Elbow 38">
              <a:extLst>
                <a:ext uri="{FF2B5EF4-FFF2-40B4-BE49-F238E27FC236}">
                  <a16:creationId xmlns:a16="http://schemas.microsoft.com/office/drawing/2014/main" id="{5AF1F346-C39E-7F78-3802-FF0CF52B070E}"/>
                </a:ext>
              </a:extLst>
            </p:cNvPr>
            <p:cNvCxnSpPr>
              <a:stCxn id="16" idx="0"/>
              <a:endCxn id="28" idx="3"/>
            </p:cNvCxnSpPr>
            <p:nvPr/>
          </p:nvCxnSpPr>
          <p:spPr>
            <a:xfrm rot="16200000" flipV="1">
              <a:off x="7139091" y="1181759"/>
              <a:ext cx="246446" cy="1388125"/>
            </a:xfrm>
            <a:prstGeom prst="bentConnector2">
              <a:avLst/>
            </a:prstGeom>
            <a:ln w="19050">
              <a:solidFill>
                <a:schemeClr val="accent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3D3DDC4-3535-92A7-A81D-D81D89100CA9}"/>
                </a:ext>
              </a:extLst>
            </p:cNvPr>
            <p:cNvSpPr txBox="1"/>
            <p:nvPr/>
          </p:nvSpPr>
          <p:spPr>
            <a:xfrm>
              <a:off x="6631166" y="1514197"/>
              <a:ext cx="1757258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r>
                <a:rPr lang="en-GB" sz="1000" i="1" dirty="0">
                  <a:solidFill>
                    <a:schemeClr val="accent6"/>
                  </a:solidFill>
                </a:rPr>
                <a:t>(Cash invested as collateral)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BFA8576-D10B-88C8-EF72-F2726EA1457A}"/>
                </a:ext>
              </a:extLst>
            </p:cNvPr>
            <p:cNvSpPr txBox="1"/>
            <p:nvPr/>
          </p:nvSpPr>
          <p:spPr>
            <a:xfrm>
              <a:off x="1960165" y="2005528"/>
              <a:ext cx="1008112" cy="1423472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Senior risk</a:t>
              </a:r>
              <a:br>
                <a:rPr lang="en-GB" sz="1100" dirty="0">
                  <a:solidFill>
                    <a:schemeClr val="accent1"/>
                  </a:solidFill>
                </a:rPr>
              </a:br>
              <a:r>
                <a:rPr lang="en-GB" sz="1000" dirty="0">
                  <a:solidFill>
                    <a:schemeClr val="accent1"/>
                  </a:solidFill>
                </a:rPr>
                <a:t>(retained)</a:t>
              </a:r>
              <a:endParaRPr lang="en-GB" sz="1100" dirty="0">
                <a:solidFill>
                  <a:schemeClr val="accent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3D1B1B5-AC51-6324-4F36-9FFCBB8718D8}"/>
                </a:ext>
              </a:extLst>
            </p:cNvPr>
            <p:cNvSpPr txBox="1"/>
            <p:nvPr/>
          </p:nvSpPr>
          <p:spPr>
            <a:xfrm>
              <a:off x="1960165" y="4509119"/>
              <a:ext cx="1008112" cy="343512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1"/>
                  </a:solidFill>
                </a:rPr>
                <a:t>First loss risk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001DC51-8040-A5FD-C94B-873FD973A3C9}"/>
                </a:ext>
              </a:extLst>
            </p:cNvPr>
            <p:cNvSpPr txBox="1"/>
            <p:nvPr/>
          </p:nvSpPr>
          <p:spPr>
            <a:xfrm>
              <a:off x="1960165" y="4858592"/>
              <a:ext cx="1008112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(retained)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21C7073-719F-1151-0C27-00BF0F6D0ACE}"/>
                </a:ext>
              </a:extLst>
            </p:cNvPr>
            <p:cNvSpPr txBox="1"/>
            <p:nvPr/>
          </p:nvSpPr>
          <p:spPr>
            <a:xfrm>
              <a:off x="1960164" y="3428999"/>
              <a:ext cx="1008112" cy="1080120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Mezzanine risk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297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72000" tIns="36000" rIns="72000" bIns="36000"/>
          <a:lstStyle/>
          <a:p>
            <a:r>
              <a:rPr lang="en-GB" sz="2800" dirty="0"/>
              <a:t>Synthetic SRT via Direct CLN Issuance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7F6B2F-3F26-162B-E083-C1668FB46E78}"/>
              </a:ext>
            </a:extLst>
          </p:cNvPr>
          <p:cNvSpPr txBox="1"/>
          <p:nvPr/>
        </p:nvSpPr>
        <p:spPr>
          <a:xfrm>
            <a:off x="642910" y="5373216"/>
            <a:ext cx="4320480" cy="226591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tIns="36000" rIns="72000" bIns="36000" rtlCol="0" anchor="ctr" anchorCtr="0">
            <a:spAutoFit/>
          </a:bodyPr>
          <a:lstStyle/>
          <a:p>
            <a:r>
              <a:rPr lang="en-GB" sz="1000" i="1" dirty="0">
                <a:solidFill>
                  <a:schemeClr val="accent6"/>
                </a:solidFill>
              </a:rPr>
              <a:t>Source: Structured Credit Investors, Risk Control Limited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4D00AA1-1719-73B7-09C4-0657C88BEE0E}"/>
              </a:ext>
            </a:extLst>
          </p:cNvPr>
          <p:cNvGrpSpPr/>
          <p:nvPr/>
        </p:nvGrpSpPr>
        <p:grpSpPr>
          <a:xfrm>
            <a:off x="654502" y="1999045"/>
            <a:ext cx="7805930" cy="3086138"/>
            <a:chOff x="654502" y="1999045"/>
            <a:chExt cx="7805930" cy="308613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7ED05E4-54FE-B208-1AEF-B6632AB6FB05}"/>
                </a:ext>
              </a:extLst>
            </p:cNvPr>
            <p:cNvSpPr txBox="1"/>
            <p:nvPr/>
          </p:nvSpPr>
          <p:spPr>
            <a:xfrm>
              <a:off x="654502" y="2005528"/>
              <a:ext cx="1008112" cy="2846943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Reference </a:t>
              </a:r>
              <a:br>
                <a:rPr lang="en-GB" sz="1200" dirty="0">
                  <a:solidFill>
                    <a:schemeClr val="accent1"/>
                  </a:solidFill>
                </a:rPr>
              </a:br>
              <a:r>
                <a:rPr lang="en-GB" sz="1200" dirty="0">
                  <a:solidFill>
                    <a:schemeClr val="accent1"/>
                  </a:solidFill>
                </a:rPr>
                <a:t>Portfolio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F911CA0-9E97-31A7-A5C9-6CE0912E8E28}"/>
                </a:ext>
              </a:extLst>
            </p:cNvPr>
            <p:cNvSpPr txBox="1"/>
            <p:nvPr/>
          </p:nvSpPr>
          <p:spPr>
            <a:xfrm>
              <a:off x="3265830" y="2002546"/>
              <a:ext cx="1008112" cy="284694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Originator </a:t>
              </a:r>
              <a:r>
                <a:rPr lang="en-GB" sz="1000" dirty="0">
                  <a:solidFill>
                    <a:schemeClr val="accent1"/>
                  </a:solidFill>
                </a:rPr>
                <a:t>(credit protection buyer)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E92745-49BE-8C9F-6B0A-6298E574F67E}"/>
                </a:ext>
              </a:extLst>
            </p:cNvPr>
            <p:cNvSpPr txBox="1"/>
            <p:nvPr/>
          </p:nvSpPr>
          <p:spPr>
            <a:xfrm>
              <a:off x="4614942" y="3250761"/>
              <a:ext cx="2503274" cy="343512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Mezzanine risk CLNs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C7435A8-6B88-723D-8285-E08F88277B11}"/>
                </a:ext>
              </a:extLst>
            </p:cNvPr>
            <p:cNvSpPr txBox="1"/>
            <p:nvPr/>
          </p:nvSpPr>
          <p:spPr>
            <a:xfrm>
              <a:off x="7452320" y="1999045"/>
              <a:ext cx="1008112" cy="284694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6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accent1"/>
                  </a:solidFill>
                </a:rPr>
                <a:t>CLN Investors </a:t>
              </a:r>
              <a:br>
                <a:rPr lang="en-GB" sz="1200" dirty="0">
                  <a:solidFill>
                    <a:schemeClr val="accent1"/>
                  </a:solidFill>
                </a:rPr>
              </a:br>
              <a:r>
                <a:rPr lang="en-GB" sz="1000" dirty="0">
                  <a:solidFill>
                    <a:schemeClr val="accent1"/>
                  </a:solidFill>
                </a:rPr>
                <a:t>(credit protection sellers)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4C4C653-7EB9-0919-32CB-BD3E16649B78}"/>
                </a:ext>
              </a:extLst>
            </p:cNvPr>
            <p:cNvCxnSpPr>
              <a:cxnSpLocks/>
              <a:endCxn id="11" idx="3"/>
            </p:cNvCxnSpPr>
            <p:nvPr/>
          </p:nvCxnSpPr>
          <p:spPr>
            <a:xfrm flipH="1">
              <a:off x="4273942" y="3426017"/>
              <a:ext cx="341000" cy="1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1C95DBC-979E-9A7F-4A4E-B3850DCB07D9}"/>
                </a:ext>
              </a:extLst>
            </p:cNvPr>
            <p:cNvSpPr txBox="1"/>
            <p:nvPr/>
          </p:nvSpPr>
          <p:spPr>
            <a:xfrm>
              <a:off x="4688009" y="2112416"/>
              <a:ext cx="2378298" cy="38048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CLN principal repayments, </a:t>
              </a:r>
              <a:br>
                <a:rPr lang="en-GB" sz="1000" dirty="0">
                  <a:solidFill>
                    <a:schemeClr val="accent6"/>
                  </a:solidFill>
                </a:rPr>
              </a:br>
              <a:r>
                <a:rPr lang="en-GB" sz="1000" dirty="0">
                  <a:solidFill>
                    <a:schemeClr val="accent6"/>
                  </a:solidFill>
                </a:rPr>
                <a:t>net of contingent credit losses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08B0693B-5FF4-0E6F-6427-8F284FABB8A8}"/>
                </a:ext>
              </a:extLst>
            </p:cNvPr>
            <p:cNvSpPr txBox="1"/>
            <p:nvPr/>
          </p:nvSpPr>
          <p:spPr>
            <a:xfrm>
              <a:off x="4673982" y="4293096"/>
              <a:ext cx="2378298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CLN coupons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BFD6C9DE-A643-2269-64D1-E644F1B13203}"/>
                </a:ext>
              </a:extLst>
            </p:cNvPr>
            <p:cNvCxnSpPr>
              <a:cxnSpLocks/>
              <a:stCxn id="16" idx="1"/>
              <a:endCxn id="12" idx="3"/>
            </p:cNvCxnSpPr>
            <p:nvPr/>
          </p:nvCxnSpPr>
          <p:spPr>
            <a:xfrm flipH="1">
              <a:off x="7118216" y="3422517"/>
              <a:ext cx="334104" cy="0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6392679-3C11-0DF0-810A-6330BD19F2D3}"/>
                </a:ext>
              </a:extLst>
            </p:cNvPr>
            <p:cNvCxnSpPr/>
            <p:nvPr/>
          </p:nvCxnSpPr>
          <p:spPr>
            <a:xfrm flipH="1">
              <a:off x="4273942" y="2492896"/>
              <a:ext cx="3178378" cy="0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EA135F7-6CDB-6B89-A30E-9915C442BCE6}"/>
                </a:ext>
              </a:extLst>
            </p:cNvPr>
            <p:cNvCxnSpPr/>
            <p:nvPr/>
          </p:nvCxnSpPr>
          <p:spPr>
            <a:xfrm>
              <a:off x="4273942" y="4293096"/>
              <a:ext cx="3178378" cy="0"/>
            </a:xfrm>
            <a:prstGeom prst="straightConnector1">
              <a:avLst/>
            </a:prstGeom>
            <a:ln w="19050">
              <a:solidFill>
                <a:schemeClr val="accent6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D636E5E-C1AC-7EFD-2658-B0B0712CF0C7}"/>
                </a:ext>
              </a:extLst>
            </p:cNvPr>
            <p:cNvSpPr txBox="1"/>
            <p:nvPr/>
          </p:nvSpPr>
          <p:spPr>
            <a:xfrm>
              <a:off x="1960165" y="2005528"/>
              <a:ext cx="1008112" cy="1423472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100" dirty="0">
                  <a:solidFill>
                    <a:schemeClr val="accent1"/>
                  </a:solidFill>
                </a:rPr>
                <a:t>Senior risk</a:t>
              </a:r>
              <a:br>
                <a:rPr lang="en-GB" sz="1100" dirty="0">
                  <a:solidFill>
                    <a:schemeClr val="accent1"/>
                  </a:solidFill>
                </a:rPr>
              </a:br>
              <a:r>
                <a:rPr lang="en-GB" sz="1000" dirty="0">
                  <a:solidFill>
                    <a:schemeClr val="accent1"/>
                  </a:solidFill>
                </a:rPr>
                <a:t>(retained)</a:t>
              </a:r>
              <a:endParaRPr lang="en-GB" sz="1100" dirty="0">
                <a:solidFill>
                  <a:schemeClr val="accent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4F51A98-328D-009A-58CC-D2E88353FFC5}"/>
                </a:ext>
              </a:extLst>
            </p:cNvPr>
            <p:cNvSpPr txBox="1"/>
            <p:nvPr/>
          </p:nvSpPr>
          <p:spPr>
            <a:xfrm>
              <a:off x="1960165" y="4509119"/>
              <a:ext cx="1008112" cy="343512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1"/>
                  </a:solidFill>
                </a:rPr>
                <a:t>First loss risk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6470319-10F5-E125-E2A1-B8A27AE935D3}"/>
                </a:ext>
              </a:extLst>
            </p:cNvPr>
            <p:cNvSpPr txBox="1"/>
            <p:nvPr/>
          </p:nvSpPr>
          <p:spPr>
            <a:xfrm>
              <a:off x="1960165" y="4858592"/>
              <a:ext cx="1008112" cy="22659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lIns="36000" tIns="36000" rIns="36000" bIns="36000" rtlCol="0" anchor="ctr" anchorCtr="1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(retained)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6A28171-6321-43BE-2020-F46E14526167}"/>
                </a:ext>
              </a:extLst>
            </p:cNvPr>
            <p:cNvSpPr txBox="1"/>
            <p:nvPr/>
          </p:nvSpPr>
          <p:spPr>
            <a:xfrm>
              <a:off x="1960164" y="3428999"/>
              <a:ext cx="1008112" cy="1080120"/>
            </a:xfrm>
            <a:prstGeom prst="rect">
              <a:avLst/>
            </a:prstGeom>
            <a:solidFill>
              <a:schemeClr val="accent3">
                <a:alpha val="3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72000" tIns="36000" rIns="72000" bIns="36000" rtlCol="0" anchor="ctr" anchorCtr="1">
              <a:noAutofit/>
            </a:bodyPr>
            <a:lstStyle/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Mezzanine risk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7777739"/>
      </p:ext>
    </p:extLst>
  </p:cSld>
  <p:clrMapOvr>
    <a:masterClrMapping/>
  </p:clrMapOvr>
</p:sld>
</file>

<file path=ppt/theme/theme1.xml><?xml version="1.0" encoding="utf-8"?>
<a:theme xmlns:a="http://schemas.openxmlformats.org/drawingml/2006/main" name="RC_Powerpoint Template General 2018">
  <a:themeElements>
    <a:clrScheme name="Risk Control">
      <a:dk1>
        <a:sysClr val="windowText" lastClr="000000"/>
      </a:dk1>
      <a:lt1>
        <a:sysClr val="window" lastClr="FFFFFF"/>
      </a:lt1>
      <a:dk2>
        <a:srgbClr val="000000"/>
      </a:dk2>
      <a:lt2>
        <a:srgbClr val="D8D8D8"/>
      </a:lt2>
      <a:accent1>
        <a:srgbClr val="262159"/>
      </a:accent1>
      <a:accent2>
        <a:srgbClr val="E00D3C"/>
      </a:accent2>
      <a:accent3>
        <a:srgbClr val="24C371"/>
      </a:accent3>
      <a:accent4>
        <a:srgbClr val="BFBFBF"/>
      </a:accent4>
      <a:accent5>
        <a:srgbClr val="A5A5A5"/>
      </a:accent5>
      <a:accent6>
        <a:srgbClr val="000000"/>
      </a:accent6>
      <a:hlink>
        <a:srgbClr val="E00D3C"/>
      </a:hlink>
      <a:folHlink>
        <a:srgbClr val="E00D3C"/>
      </a:folHlink>
    </a:clrScheme>
    <a:fontScheme name="Risk Control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solidFill>
            <a:schemeClr val="accent1"/>
          </a:solidFill>
        </a:ln>
      </a:spPr>
      <a:bodyPr wrap="square" lIns="72000" tIns="36000" rIns="72000" bIns="36000" rtlCol="0" anchor="ctr" anchorCtr="1">
        <a:spAutoFit/>
      </a:bodyPr>
      <a:lstStyle>
        <a:defPPr algn="ctr">
          <a:defRPr sz="1200" dirty="0" smtClean="0">
            <a:solidFill>
              <a:schemeClr val="bg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accent1"/>
          </a:solidFill>
          <a:headEnd type="none"/>
          <a:tailEnd type="triangle"/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</a:spPr>
      <a:bodyPr wrap="none" lIns="72000" tIns="36000" rIns="72000" bIns="36000" rtlCol="0">
        <a:spAutoFit/>
      </a:bodyPr>
      <a:lstStyle>
        <a:defPPr algn="l">
          <a:defRPr sz="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AA25B1A-4D63-4374-B47E-6FC5BAE2F7C6}" vid="{F1ABAF26-643D-4D84-A844-B8508381A2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RC_Powerpoint Template General 2024</Template>
  <TotalTime>2231</TotalTime>
  <Words>1172</Words>
  <Application>Microsoft Office PowerPoint</Application>
  <PresentationFormat>On-screen Show (4:3)</PresentationFormat>
  <Paragraphs>364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Wingdings</vt:lpstr>
      <vt:lpstr>RC_Powerpoint Template General 2018</vt:lpstr>
      <vt:lpstr>PowerPoint Presentation</vt:lpstr>
      <vt:lpstr>CRT Platform for Single Commercial Bank</vt:lpstr>
      <vt:lpstr>CRT Platform for Single MDB</vt:lpstr>
      <vt:lpstr>CRT Platform for Several MDBs</vt:lpstr>
      <vt:lpstr>CRT Platform and Digital Infrastructure</vt:lpstr>
      <vt:lpstr>IFC’s MCPP Platform</vt:lpstr>
      <vt:lpstr>Synthetic SRT via SPV and CLNs</vt:lpstr>
      <vt:lpstr>Synthetic SRT via Direct CDS/Guarantee</vt:lpstr>
      <vt:lpstr>Synthetic SRT via Direct CLN Issuance</vt:lpstr>
      <vt:lpstr>The GSE Common Securitization Platform</vt:lpstr>
      <vt:lpstr>The Bangladesh BCDP</vt:lpstr>
      <vt:lpstr>MDB Loan-Level Digital Infrastructure</vt:lpstr>
      <vt:lpstr>Private Deal Data Room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Thierry Daeschner</dc:creator>
  <cp:lastModifiedBy>Thierry Daeschner</cp:lastModifiedBy>
  <cp:revision>4</cp:revision>
  <cp:lastPrinted>2024-04-26T12:01:42Z</cp:lastPrinted>
  <dcterms:created xsi:type="dcterms:W3CDTF">2024-04-23T11:12:55Z</dcterms:created>
  <dcterms:modified xsi:type="dcterms:W3CDTF">2024-05-09T11:46:16Z</dcterms:modified>
</cp:coreProperties>
</file>