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2"/>
  </p:notesMasterIdLst>
  <p:handoutMasterIdLst>
    <p:handoutMasterId r:id="rId33"/>
  </p:handoutMasterIdLst>
  <p:sldIdLst>
    <p:sldId id="256" r:id="rId2"/>
    <p:sldId id="343" r:id="rId3"/>
    <p:sldId id="349" r:id="rId4"/>
    <p:sldId id="345" r:id="rId5"/>
    <p:sldId id="346" r:id="rId6"/>
    <p:sldId id="357" r:id="rId7"/>
    <p:sldId id="353" r:id="rId8"/>
    <p:sldId id="354" r:id="rId9"/>
    <p:sldId id="359" r:id="rId10"/>
    <p:sldId id="358" r:id="rId11"/>
    <p:sldId id="360" r:id="rId12"/>
    <p:sldId id="406" r:id="rId13"/>
    <p:sldId id="407" r:id="rId14"/>
    <p:sldId id="408" r:id="rId15"/>
    <p:sldId id="409" r:id="rId16"/>
    <p:sldId id="412" r:id="rId17"/>
    <p:sldId id="363" r:id="rId18"/>
    <p:sldId id="411" r:id="rId19"/>
    <p:sldId id="410" r:id="rId20"/>
    <p:sldId id="418" r:id="rId21"/>
    <p:sldId id="420" r:id="rId22"/>
    <p:sldId id="389" r:id="rId23"/>
    <p:sldId id="394" r:id="rId24"/>
    <p:sldId id="426" r:id="rId25"/>
    <p:sldId id="395" r:id="rId26"/>
    <p:sldId id="422" r:id="rId27"/>
    <p:sldId id="423" r:id="rId28"/>
    <p:sldId id="424" r:id="rId29"/>
    <p:sldId id="425" r:id="rId30"/>
    <p:sldId id="26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Wu" initials="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62159"/>
    <a:srgbClr val="E00D3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16" d="100"/>
          <a:sy n="116" d="100"/>
        </p:scale>
        <p:origin x="-150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9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_rels/data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ata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F1AF3-12AE-4717-8517-D0C515860F6A}"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GB"/>
        </a:p>
      </dgm:t>
    </dgm:pt>
    <dgm:pt modelId="{909B54AC-E44F-4B11-940C-E645E93F5D74}">
      <dgm:prSet phldrT="[Text]" custT="1"/>
      <dgm:spPr/>
      <dgm:t>
        <a:bodyPr/>
        <a:lstStyle/>
        <a:p>
          <a:pPr algn="ctr"/>
          <a:r>
            <a:rPr lang="en-GB" sz="1000" dirty="0">
              <a:latin typeface="Verdana" pitchFamily="34" charset="0"/>
              <a:ea typeface="Verdana" pitchFamily="34" charset="0"/>
              <a:cs typeface="Verdana" pitchFamily="34" charset="0"/>
            </a:rPr>
            <a:t>1 Mean ticket size (EUR</a:t>
          </a:r>
          <a:r>
            <a:rPr lang="en-GB" sz="1000" dirty="0">
              <a:latin typeface="Verdana"/>
              <a:ea typeface="Verdana"/>
              <a:cs typeface="Verdana"/>
            </a:rPr>
            <a:t> millions)</a:t>
          </a:r>
          <a:endParaRPr lang="en-GB" sz="1000" dirty="0">
            <a:latin typeface="Verdana" pitchFamily="34" charset="0"/>
            <a:ea typeface="Verdana" pitchFamily="34" charset="0"/>
            <a:cs typeface="Verdana" pitchFamily="34" charset="0"/>
          </a:endParaRPr>
        </a:p>
      </dgm:t>
    </dgm:pt>
    <dgm:pt modelId="{FB8B0F6C-196B-4C8A-A4B4-2608533746A4}" type="parTrans" cxnId="{EEEA6E7F-441E-46F2-9001-473D6EBE68EA}">
      <dgm:prSet/>
      <dgm:spPr/>
      <dgm:t>
        <a:bodyPr/>
        <a:lstStyle/>
        <a:p>
          <a:endParaRPr lang="en-GB"/>
        </a:p>
      </dgm:t>
    </dgm:pt>
    <dgm:pt modelId="{A628CA8D-E3FA-4815-A8EE-0A1B9A583747}" type="sibTrans" cxnId="{EEEA6E7F-441E-46F2-9001-473D6EBE68EA}">
      <dgm:prSet/>
      <dgm:spPr/>
      <dgm:t>
        <a:bodyPr/>
        <a:lstStyle/>
        <a:p>
          <a:endParaRPr lang="en-GB"/>
        </a:p>
      </dgm:t>
    </dgm:pt>
    <dgm:pt modelId="{C79AFF8B-4DA0-4E79-96A1-72A771DC3F88}">
      <dgm:prSet phldrT="[Text]" custT="1"/>
      <dgm:spPr/>
      <dgm:t>
        <a:bodyPr/>
        <a:lstStyle/>
        <a:p>
          <a:pPr algn="ctr"/>
          <a:r>
            <a:rPr lang="en-GB" sz="1000" dirty="0">
              <a:latin typeface="Verdana" pitchFamily="34" charset="0"/>
              <a:ea typeface="Verdana" pitchFamily="34" charset="0"/>
              <a:cs typeface="Verdana" pitchFamily="34" charset="0"/>
            </a:rPr>
            <a:t>2 Mean daily turnover (%)</a:t>
          </a:r>
        </a:p>
      </dgm:t>
    </dgm:pt>
    <dgm:pt modelId="{39E0A736-3688-4074-AE8D-6D8E6E1A93A1}" type="parTrans" cxnId="{0DF1C692-A502-4EBB-A8DE-884828A3D70C}">
      <dgm:prSet/>
      <dgm:spPr/>
      <dgm:t>
        <a:bodyPr/>
        <a:lstStyle/>
        <a:p>
          <a:endParaRPr lang="en-GB"/>
        </a:p>
      </dgm:t>
    </dgm:pt>
    <dgm:pt modelId="{53B79ED1-FE44-4501-B510-774CEC913ABD}" type="sibTrans" cxnId="{0DF1C692-A502-4EBB-A8DE-884828A3D70C}">
      <dgm:prSet/>
      <dgm:spPr/>
      <dgm:t>
        <a:bodyPr/>
        <a:lstStyle/>
        <a:p>
          <a:endParaRPr lang="en-GB"/>
        </a:p>
      </dgm:t>
    </dgm:pt>
    <dgm:pt modelId="{ECADB053-E981-44D5-948A-C487EF1BF2BD}">
      <dgm:prSet phldrT="[Text]" custT="1"/>
      <dgm:spPr/>
      <dgm:t>
        <a:bodyPr/>
        <a:lstStyle/>
        <a:p>
          <a:pPr algn="ctr"/>
          <a:r>
            <a:rPr lang="en-GB" sz="1000" dirty="0">
              <a:latin typeface="Verdana" pitchFamily="34" charset="0"/>
              <a:ea typeface="Verdana" pitchFamily="34" charset="0"/>
              <a:cs typeface="Verdana" pitchFamily="34" charset="0"/>
            </a:rPr>
            <a:t>3 Fraction of bonds traded</a:t>
          </a:r>
        </a:p>
      </dgm:t>
    </dgm:pt>
    <dgm:pt modelId="{AB7A07D9-77BC-4E6B-9DFA-8191DAC9C29C}" type="parTrans" cxnId="{A1C84B8A-BB42-4B5F-BFCC-3C7284983974}">
      <dgm:prSet/>
      <dgm:spPr/>
      <dgm:t>
        <a:bodyPr/>
        <a:lstStyle/>
        <a:p>
          <a:endParaRPr lang="en-GB"/>
        </a:p>
      </dgm:t>
    </dgm:pt>
    <dgm:pt modelId="{710ECB3D-D59F-4D0D-A96F-90E849D49799}" type="sibTrans" cxnId="{A1C84B8A-BB42-4B5F-BFCC-3C7284983974}">
      <dgm:prSet/>
      <dgm:spPr/>
      <dgm:t>
        <a:bodyPr/>
        <a:lstStyle/>
        <a:p>
          <a:endParaRPr lang="en-GB"/>
        </a:p>
      </dgm:t>
    </dgm:pt>
    <dgm:pt modelId="{EE3FFCDB-0AF8-4D83-8EA7-F8B148CE8588}">
      <dgm:prSet phldrT="[Text]" custT="1"/>
      <dgm:spPr/>
      <dgm:t>
        <a:bodyPr/>
        <a:lstStyle/>
        <a:p>
          <a:pPr algn="ctr"/>
          <a:r>
            <a:rPr lang="en-GB" sz="1000" dirty="0">
              <a:latin typeface="Verdana" pitchFamily="34" charset="0"/>
              <a:ea typeface="Verdana" pitchFamily="34" charset="0"/>
              <a:cs typeface="Verdana" pitchFamily="34" charset="0"/>
            </a:rPr>
            <a:t>4 Mean number of daily transactions</a:t>
          </a:r>
        </a:p>
      </dgm:t>
    </dgm:pt>
    <dgm:pt modelId="{89B0521C-1A1E-4F5F-8E9A-D57E935E5659}" type="parTrans" cxnId="{FFD787BE-74C7-4695-973B-2C01CCA0471B}">
      <dgm:prSet/>
      <dgm:spPr/>
      <dgm:t>
        <a:bodyPr/>
        <a:lstStyle/>
        <a:p>
          <a:endParaRPr lang="en-GB"/>
        </a:p>
      </dgm:t>
    </dgm:pt>
    <dgm:pt modelId="{39172BD6-A691-4C51-97D5-2FCB751EC934}" type="sibTrans" cxnId="{FFD787BE-74C7-4695-973B-2C01CCA0471B}">
      <dgm:prSet/>
      <dgm:spPr/>
      <dgm:t>
        <a:bodyPr/>
        <a:lstStyle/>
        <a:p>
          <a:endParaRPr lang="en-GB"/>
        </a:p>
      </dgm:t>
    </dgm:pt>
    <dgm:pt modelId="{8E00E318-F1DA-4E4D-9BB3-C64A28D4297D}" type="pres">
      <dgm:prSet presAssocID="{027F1AF3-12AE-4717-8517-D0C515860F6A}" presName="Name0" presStyleCnt="0">
        <dgm:presLayoutVars>
          <dgm:dir/>
        </dgm:presLayoutVars>
      </dgm:prSet>
      <dgm:spPr/>
      <dgm:t>
        <a:bodyPr/>
        <a:lstStyle/>
        <a:p>
          <a:endParaRPr lang="en-GB"/>
        </a:p>
      </dgm:t>
    </dgm:pt>
    <dgm:pt modelId="{986F4FD9-8567-431E-AD11-917EA5084E55}" type="pres">
      <dgm:prSet presAssocID="{909B54AC-E44F-4B11-940C-E645E93F5D74}" presName="composite" presStyleCnt="0"/>
      <dgm:spPr/>
      <dgm:t>
        <a:bodyPr/>
        <a:lstStyle/>
        <a:p>
          <a:endParaRPr lang="en-GB"/>
        </a:p>
      </dgm:t>
    </dgm:pt>
    <dgm:pt modelId="{39FE68BA-2C17-4A06-9F32-FD9989CCA7AB}" type="pres">
      <dgm:prSet presAssocID="{909B54AC-E44F-4B11-940C-E645E93F5D74}" presName="rect2" presStyleLbl="revTx" presStyleIdx="0" presStyleCnt="4" custScaleX="123188">
        <dgm:presLayoutVars>
          <dgm:bulletEnabled val="1"/>
        </dgm:presLayoutVars>
      </dgm:prSet>
      <dgm:spPr/>
      <dgm:t>
        <a:bodyPr/>
        <a:lstStyle/>
        <a:p>
          <a:endParaRPr lang="en-GB"/>
        </a:p>
      </dgm:t>
    </dgm:pt>
    <dgm:pt modelId="{201502F7-A67A-48B2-BC51-6F964E78DC47}" type="pres">
      <dgm:prSet presAssocID="{909B54AC-E44F-4B11-940C-E645E93F5D74}" presName="rect1" presStyleLbl="alignImgPlace1" presStyleIdx="0" presStyleCnt="4" custScaleX="185492" custLinFactNeighborX="-2740"/>
      <dgm:spPr>
        <a:blipFill rotWithShape="0">
          <a:blip xmlns:r="http://schemas.openxmlformats.org/officeDocument/2006/relationships" r:embed="rId1"/>
          <a:stretch>
            <a:fillRect/>
          </a:stretch>
        </a:blipFill>
      </dgm:spPr>
      <dgm:t>
        <a:bodyPr/>
        <a:lstStyle/>
        <a:p>
          <a:endParaRPr lang="en-GB"/>
        </a:p>
      </dgm:t>
    </dgm:pt>
    <dgm:pt modelId="{6890EAF1-EAB3-42B0-A752-F2F8EA1C24A0}" type="pres">
      <dgm:prSet presAssocID="{A628CA8D-E3FA-4815-A8EE-0A1B9A583747}" presName="sibTrans" presStyleCnt="0"/>
      <dgm:spPr/>
      <dgm:t>
        <a:bodyPr/>
        <a:lstStyle/>
        <a:p>
          <a:endParaRPr lang="en-GB"/>
        </a:p>
      </dgm:t>
    </dgm:pt>
    <dgm:pt modelId="{B5EBE2EB-6BAD-4849-99EB-05D4FC87BBF3}" type="pres">
      <dgm:prSet presAssocID="{C79AFF8B-4DA0-4E79-96A1-72A771DC3F88}" presName="composite" presStyleCnt="0"/>
      <dgm:spPr/>
      <dgm:t>
        <a:bodyPr/>
        <a:lstStyle/>
        <a:p>
          <a:endParaRPr lang="en-GB"/>
        </a:p>
      </dgm:t>
    </dgm:pt>
    <dgm:pt modelId="{A8253141-BD7B-47BF-9A5D-60D62F1170EB}" type="pres">
      <dgm:prSet presAssocID="{C79AFF8B-4DA0-4E79-96A1-72A771DC3F88}" presName="rect2" presStyleLbl="revTx" presStyleIdx="1" presStyleCnt="4">
        <dgm:presLayoutVars>
          <dgm:bulletEnabled val="1"/>
        </dgm:presLayoutVars>
      </dgm:prSet>
      <dgm:spPr/>
      <dgm:t>
        <a:bodyPr/>
        <a:lstStyle/>
        <a:p>
          <a:endParaRPr lang="en-GB"/>
        </a:p>
      </dgm:t>
    </dgm:pt>
    <dgm:pt modelId="{B0DCD8C0-DBCB-4A60-98D4-763B69B723F7}" type="pres">
      <dgm:prSet presAssocID="{C79AFF8B-4DA0-4E79-96A1-72A771DC3F88}" presName="rect1" presStyleLbl="alignImgPlace1" presStyleIdx="1" presStyleCnt="4" custScaleX="186575"/>
      <dgm:spPr>
        <a:blipFill rotWithShape="0">
          <a:blip xmlns:r="http://schemas.openxmlformats.org/officeDocument/2006/relationships" r:embed="rId2"/>
          <a:stretch>
            <a:fillRect/>
          </a:stretch>
        </a:blipFill>
      </dgm:spPr>
      <dgm:t>
        <a:bodyPr/>
        <a:lstStyle/>
        <a:p>
          <a:endParaRPr lang="en-GB"/>
        </a:p>
      </dgm:t>
    </dgm:pt>
    <dgm:pt modelId="{8770A564-8562-48DB-8B82-256D83CC12F0}" type="pres">
      <dgm:prSet presAssocID="{53B79ED1-FE44-4501-B510-774CEC913ABD}" presName="sibTrans" presStyleCnt="0"/>
      <dgm:spPr/>
      <dgm:t>
        <a:bodyPr/>
        <a:lstStyle/>
        <a:p>
          <a:endParaRPr lang="en-GB"/>
        </a:p>
      </dgm:t>
    </dgm:pt>
    <dgm:pt modelId="{EFBE6437-12E4-4970-B17D-589F4AC2D02A}" type="pres">
      <dgm:prSet presAssocID="{ECADB053-E981-44D5-948A-C487EF1BF2BD}" presName="composite" presStyleCnt="0"/>
      <dgm:spPr/>
      <dgm:t>
        <a:bodyPr/>
        <a:lstStyle/>
        <a:p>
          <a:endParaRPr lang="en-GB"/>
        </a:p>
      </dgm:t>
    </dgm:pt>
    <dgm:pt modelId="{50469F1C-3BD8-4FC4-B949-517504C185FC}" type="pres">
      <dgm:prSet presAssocID="{ECADB053-E981-44D5-948A-C487EF1BF2BD}" presName="rect2" presStyleLbl="revTx" presStyleIdx="2" presStyleCnt="4">
        <dgm:presLayoutVars>
          <dgm:bulletEnabled val="1"/>
        </dgm:presLayoutVars>
      </dgm:prSet>
      <dgm:spPr/>
      <dgm:t>
        <a:bodyPr/>
        <a:lstStyle/>
        <a:p>
          <a:endParaRPr lang="en-GB"/>
        </a:p>
      </dgm:t>
    </dgm:pt>
    <dgm:pt modelId="{CB435B67-E9A1-478E-8A53-B6A7AB1CDBC9}" type="pres">
      <dgm:prSet presAssocID="{ECADB053-E981-44D5-948A-C487EF1BF2BD}" presName="rect1" presStyleLbl="alignImgPlace1" presStyleIdx="2" presStyleCnt="4" custScaleX="185212" custScaleY="103518" custLinFactNeighborY="-1166"/>
      <dgm:spPr>
        <a:blipFill rotWithShape="0">
          <a:blip xmlns:r="http://schemas.openxmlformats.org/officeDocument/2006/relationships" r:embed="rId3"/>
          <a:stretch>
            <a:fillRect/>
          </a:stretch>
        </a:blipFill>
      </dgm:spPr>
      <dgm:t>
        <a:bodyPr/>
        <a:lstStyle/>
        <a:p>
          <a:endParaRPr lang="en-GB"/>
        </a:p>
      </dgm:t>
    </dgm:pt>
    <dgm:pt modelId="{94FD822F-547D-4277-AAEF-B34A732054BE}" type="pres">
      <dgm:prSet presAssocID="{710ECB3D-D59F-4D0D-A96F-90E849D49799}" presName="sibTrans" presStyleCnt="0"/>
      <dgm:spPr/>
      <dgm:t>
        <a:bodyPr/>
        <a:lstStyle/>
        <a:p>
          <a:endParaRPr lang="en-GB"/>
        </a:p>
      </dgm:t>
    </dgm:pt>
    <dgm:pt modelId="{BD5D2F7A-EC7C-4A3D-B945-154588A73C05}" type="pres">
      <dgm:prSet presAssocID="{EE3FFCDB-0AF8-4D83-8EA7-F8B148CE8588}" presName="composite" presStyleCnt="0"/>
      <dgm:spPr/>
      <dgm:t>
        <a:bodyPr/>
        <a:lstStyle/>
        <a:p>
          <a:endParaRPr lang="en-GB"/>
        </a:p>
      </dgm:t>
    </dgm:pt>
    <dgm:pt modelId="{156ED783-4A6A-46E8-A32D-C4CC57D7FA5F}" type="pres">
      <dgm:prSet presAssocID="{EE3FFCDB-0AF8-4D83-8EA7-F8B148CE8588}" presName="rect2" presStyleLbl="revTx" presStyleIdx="3" presStyleCnt="4" custScaleX="177752" custScaleY="62140">
        <dgm:presLayoutVars>
          <dgm:bulletEnabled val="1"/>
        </dgm:presLayoutVars>
      </dgm:prSet>
      <dgm:spPr/>
      <dgm:t>
        <a:bodyPr/>
        <a:lstStyle/>
        <a:p>
          <a:endParaRPr lang="en-GB"/>
        </a:p>
      </dgm:t>
    </dgm:pt>
    <dgm:pt modelId="{517F01DA-E7D7-4FDA-9DE4-1BC178D701AD}" type="pres">
      <dgm:prSet presAssocID="{EE3FFCDB-0AF8-4D83-8EA7-F8B148CE8588}" presName="rect1" presStyleLbl="alignImgPlace1" presStyleIdx="3" presStyleCnt="4" custScaleX="195553"/>
      <dgm:spPr>
        <a:blipFill rotWithShape="0">
          <a:blip xmlns:r="http://schemas.openxmlformats.org/officeDocument/2006/relationships" r:embed="rId4"/>
          <a:stretch>
            <a:fillRect/>
          </a:stretch>
        </a:blipFill>
      </dgm:spPr>
      <dgm:t>
        <a:bodyPr/>
        <a:lstStyle/>
        <a:p>
          <a:endParaRPr lang="en-GB"/>
        </a:p>
      </dgm:t>
    </dgm:pt>
  </dgm:ptLst>
  <dgm:cxnLst>
    <dgm:cxn modelId="{A1C84B8A-BB42-4B5F-BFCC-3C7284983974}" srcId="{027F1AF3-12AE-4717-8517-D0C515860F6A}" destId="{ECADB053-E981-44D5-948A-C487EF1BF2BD}" srcOrd="2" destOrd="0" parTransId="{AB7A07D9-77BC-4E6B-9DFA-8191DAC9C29C}" sibTransId="{710ECB3D-D59F-4D0D-A96F-90E849D49799}"/>
    <dgm:cxn modelId="{00A4B99C-D5A0-4105-AD3A-789DF537E8B3}" type="presOf" srcId="{909B54AC-E44F-4B11-940C-E645E93F5D74}" destId="{39FE68BA-2C17-4A06-9F32-FD9989CCA7AB}" srcOrd="0" destOrd="0" presId="urn:microsoft.com/office/officeart/2008/layout/PictureGrid"/>
    <dgm:cxn modelId="{7B1BF983-7F9E-4314-A3D3-1267F7E58055}" type="presOf" srcId="{EE3FFCDB-0AF8-4D83-8EA7-F8B148CE8588}" destId="{156ED783-4A6A-46E8-A32D-C4CC57D7FA5F}" srcOrd="0" destOrd="0" presId="urn:microsoft.com/office/officeart/2008/layout/PictureGrid"/>
    <dgm:cxn modelId="{FFD787BE-74C7-4695-973B-2C01CCA0471B}" srcId="{027F1AF3-12AE-4717-8517-D0C515860F6A}" destId="{EE3FFCDB-0AF8-4D83-8EA7-F8B148CE8588}" srcOrd="3" destOrd="0" parTransId="{89B0521C-1A1E-4F5F-8E9A-D57E935E5659}" sibTransId="{39172BD6-A691-4C51-97D5-2FCB751EC934}"/>
    <dgm:cxn modelId="{EDDB42CC-D95B-4F99-AE7B-44841D3702C5}" type="presOf" srcId="{ECADB053-E981-44D5-948A-C487EF1BF2BD}" destId="{50469F1C-3BD8-4FC4-B949-517504C185FC}" srcOrd="0" destOrd="0" presId="urn:microsoft.com/office/officeart/2008/layout/PictureGrid"/>
    <dgm:cxn modelId="{8E49202E-31AE-4176-9C3B-140EB7767224}" type="presOf" srcId="{C79AFF8B-4DA0-4E79-96A1-72A771DC3F88}" destId="{A8253141-BD7B-47BF-9A5D-60D62F1170EB}" srcOrd="0" destOrd="0" presId="urn:microsoft.com/office/officeart/2008/layout/PictureGrid"/>
    <dgm:cxn modelId="{9FC75F80-F2A4-45E4-A31F-6D6BDF782C19}" type="presOf" srcId="{027F1AF3-12AE-4717-8517-D0C515860F6A}" destId="{8E00E318-F1DA-4E4D-9BB3-C64A28D4297D}" srcOrd="0" destOrd="0" presId="urn:microsoft.com/office/officeart/2008/layout/PictureGrid"/>
    <dgm:cxn modelId="{0DF1C692-A502-4EBB-A8DE-884828A3D70C}" srcId="{027F1AF3-12AE-4717-8517-D0C515860F6A}" destId="{C79AFF8B-4DA0-4E79-96A1-72A771DC3F88}" srcOrd="1" destOrd="0" parTransId="{39E0A736-3688-4074-AE8D-6D8E6E1A93A1}" sibTransId="{53B79ED1-FE44-4501-B510-774CEC913ABD}"/>
    <dgm:cxn modelId="{EEEA6E7F-441E-46F2-9001-473D6EBE68EA}" srcId="{027F1AF3-12AE-4717-8517-D0C515860F6A}" destId="{909B54AC-E44F-4B11-940C-E645E93F5D74}" srcOrd="0" destOrd="0" parTransId="{FB8B0F6C-196B-4C8A-A4B4-2608533746A4}" sibTransId="{A628CA8D-E3FA-4815-A8EE-0A1B9A583747}"/>
    <dgm:cxn modelId="{CF2681E6-8EF3-42FC-B886-7EACBE7313E1}" type="presParOf" srcId="{8E00E318-F1DA-4E4D-9BB3-C64A28D4297D}" destId="{986F4FD9-8567-431E-AD11-917EA5084E55}" srcOrd="0" destOrd="0" presId="urn:microsoft.com/office/officeart/2008/layout/PictureGrid"/>
    <dgm:cxn modelId="{6D654F9A-3112-4C13-905B-13152EF7A5E4}" type="presParOf" srcId="{986F4FD9-8567-431E-AD11-917EA5084E55}" destId="{39FE68BA-2C17-4A06-9F32-FD9989CCA7AB}" srcOrd="0" destOrd="0" presId="urn:microsoft.com/office/officeart/2008/layout/PictureGrid"/>
    <dgm:cxn modelId="{93908196-C5DF-42CE-A8F1-3EC679CD3EDE}" type="presParOf" srcId="{986F4FD9-8567-431E-AD11-917EA5084E55}" destId="{201502F7-A67A-48B2-BC51-6F964E78DC47}" srcOrd="1" destOrd="0" presId="urn:microsoft.com/office/officeart/2008/layout/PictureGrid"/>
    <dgm:cxn modelId="{3C8AE97A-D489-422A-BDDB-069C22BD3834}" type="presParOf" srcId="{8E00E318-F1DA-4E4D-9BB3-C64A28D4297D}" destId="{6890EAF1-EAB3-42B0-A752-F2F8EA1C24A0}" srcOrd="1" destOrd="0" presId="urn:microsoft.com/office/officeart/2008/layout/PictureGrid"/>
    <dgm:cxn modelId="{DE9719B0-68BD-4C2A-88AE-C8BE0C00C2D5}" type="presParOf" srcId="{8E00E318-F1DA-4E4D-9BB3-C64A28D4297D}" destId="{B5EBE2EB-6BAD-4849-99EB-05D4FC87BBF3}" srcOrd="2" destOrd="0" presId="urn:microsoft.com/office/officeart/2008/layout/PictureGrid"/>
    <dgm:cxn modelId="{A9F01811-FFE5-4268-B035-1897AAAF5EFD}" type="presParOf" srcId="{B5EBE2EB-6BAD-4849-99EB-05D4FC87BBF3}" destId="{A8253141-BD7B-47BF-9A5D-60D62F1170EB}" srcOrd="0" destOrd="0" presId="urn:microsoft.com/office/officeart/2008/layout/PictureGrid"/>
    <dgm:cxn modelId="{9D14A585-59FD-430F-BD02-929FCAA1E3E0}" type="presParOf" srcId="{B5EBE2EB-6BAD-4849-99EB-05D4FC87BBF3}" destId="{B0DCD8C0-DBCB-4A60-98D4-763B69B723F7}" srcOrd="1" destOrd="0" presId="urn:microsoft.com/office/officeart/2008/layout/PictureGrid"/>
    <dgm:cxn modelId="{50E757FB-3EDF-40B4-BB06-EB2D3107597B}" type="presParOf" srcId="{8E00E318-F1DA-4E4D-9BB3-C64A28D4297D}" destId="{8770A564-8562-48DB-8B82-256D83CC12F0}" srcOrd="3" destOrd="0" presId="urn:microsoft.com/office/officeart/2008/layout/PictureGrid"/>
    <dgm:cxn modelId="{31D89EF1-F435-4466-821A-6E486FC49621}" type="presParOf" srcId="{8E00E318-F1DA-4E4D-9BB3-C64A28D4297D}" destId="{EFBE6437-12E4-4970-B17D-589F4AC2D02A}" srcOrd="4" destOrd="0" presId="urn:microsoft.com/office/officeart/2008/layout/PictureGrid"/>
    <dgm:cxn modelId="{E72CC8A7-BE56-4780-9FBA-98C15A68DBAD}" type="presParOf" srcId="{EFBE6437-12E4-4970-B17D-589F4AC2D02A}" destId="{50469F1C-3BD8-4FC4-B949-517504C185FC}" srcOrd="0" destOrd="0" presId="urn:microsoft.com/office/officeart/2008/layout/PictureGrid"/>
    <dgm:cxn modelId="{7C7A6E4D-A3C1-4E93-8E44-C6AB32BA1A11}" type="presParOf" srcId="{EFBE6437-12E4-4970-B17D-589F4AC2D02A}" destId="{CB435B67-E9A1-478E-8A53-B6A7AB1CDBC9}" srcOrd="1" destOrd="0" presId="urn:microsoft.com/office/officeart/2008/layout/PictureGrid"/>
    <dgm:cxn modelId="{9FB0C055-58C2-490E-8846-88AB22DA198B}" type="presParOf" srcId="{8E00E318-F1DA-4E4D-9BB3-C64A28D4297D}" destId="{94FD822F-547D-4277-AAEF-B34A732054BE}" srcOrd="5" destOrd="0" presId="urn:microsoft.com/office/officeart/2008/layout/PictureGrid"/>
    <dgm:cxn modelId="{0997A16C-C907-4719-837D-16F855D99F37}" type="presParOf" srcId="{8E00E318-F1DA-4E4D-9BB3-C64A28D4297D}" destId="{BD5D2F7A-EC7C-4A3D-B945-154588A73C05}" srcOrd="6" destOrd="0" presId="urn:microsoft.com/office/officeart/2008/layout/PictureGrid"/>
    <dgm:cxn modelId="{D35386CB-B1FD-48AD-B57D-D75DE08C1F0E}" type="presParOf" srcId="{BD5D2F7A-EC7C-4A3D-B945-154588A73C05}" destId="{156ED783-4A6A-46E8-A32D-C4CC57D7FA5F}" srcOrd="0" destOrd="0" presId="urn:microsoft.com/office/officeart/2008/layout/PictureGrid"/>
    <dgm:cxn modelId="{5CD341D9-DD2E-4B4F-AE5F-DAA52BD67578}" type="presParOf" srcId="{BD5D2F7A-EC7C-4A3D-B945-154588A73C05}" destId="{517F01DA-E7D7-4FDA-9DE4-1BC178D701AD}" srcOrd="1" destOrd="0" presId="urn:microsoft.com/office/officeart/2008/layout/PictureGri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7F1AF3-12AE-4717-8517-D0C515860F6A}"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GB"/>
        </a:p>
      </dgm:t>
    </dgm:pt>
    <dgm:pt modelId="{909B54AC-E44F-4B11-940C-E645E93F5D74}">
      <dgm:prSet phldrT="[Text]" custT="1"/>
      <dgm:spPr/>
      <dgm:t>
        <a:bodyPr/>
        <a:lstStyle/>
        <a:p>
          <a:pPr algn="ctr"/>
          <a:r>
            <a:rPr lang="en-GB" sz="1000" dirty="0" smtClean="0">
              <a:latin typeface="Verdana" pitchFamily="34" charset="0"/>
              <a:ea typeface="Verdana" pitchFamily="34" charset="0"/>
              <a:cs typeface="Verdana" pitchFamily="34" charset="0"/>
            </a:rPr>
            <a:t>1 </a:t>
          </a:r>
          <a:r>
            <a:rPr lang="en-GB" sz="1000" dirty="0">
              <a:latin typeface="Verdana" pitchFamily="34" charset="0"/>
              <a:ea typeface="Verdana" pitchFamily="34" charset="0"/>
              <a:cs typeface="Verdana" pitchFamily="34" charset="0"/>
            </a:rPr>
            <a:t>Spreads for all bonds in bps </a:t>
          </a:r>
        </a:p>
      </dgm:t>
    </dgm:pt>
    <dgm:pt modelId="{FB8B0F6C-196B-4C8A-A4B4-2608533746A4}" type="parTrans" cxnId="{EEEA6E7F-441E-46F2-9001-473D6EBE68EA}">
      <dgm:prSet/>
      <dgm:spPr/>
      <dgm:t>
        <a:bodyPr/>
        <a:lstStyle/>
        <a:p>
          <a:endParaRPr lang="en-GB"/>
        </a:p>
      </dgm:t>
    </dgm:pt>
    <dgm:pt modelId="{A628CA8D-E3FA-4815-A8EE-0A1B9A583747}" type="sibTrans" cxnId="{EEEA6E7F-441E-46F2-9001-473D6EBE68EA}">
      <dgm:prSet/>
      <dgm:spPr/>
      <dgm:t>
        <a:bodyPr/>
        <a:lstStyle/>
        <a:p>
          <a:endParaRPr lang="en-GB"/>
        </a:p>
      </dgm:t>
    </dgm:pt>
    <dgm:pt modelId="{C79AFF8B-4DA0-4E79-96A1-72A771DC3F88}">
      <dgm:prSet phldrT="[Text]" custT="1"/>
      <dgm:spPr/>
      <dgm:t>
        <a:bodyPr/>
        <a:lstStyle/>
        <a:p>
          <a:pPr algn="ctr"/>
          <a:r>
            <a:rPr lang="en-GB" sz="1000" dirty="0" smtClean="0">
              <a:latin typeface="Verdana" pitchFamily="34" charset="0"/>
              <a:ea typeface="Verdana" pitchFamily="34" charset="0"/>
              <a:cs typeface="Verdana" pitchFamily="34" charset="0"/>
            </a:rPr>
            <a:t>2 </a:t>
          </a:r>
          <a:r>
            <a:rPr lang="en-GB" sz="1000" dirty="0">
              <a:latin typeface="Verdana" pitchFamily="34" charset="0"/>
              <a:ea typeface="Verdana" pitchFamily="34" charset="0"/>
              <a:cs typeface="Verdana" pitchFamily="34" charset="0"/>
            </a:rPr>
            <a:t>Spreads or Financials versus Non-financials in bps</a:t>
          </a:r>
        </a:p>
      </dgm:t>
    </dgm:pt>
    <dgm:pt modelId="{39E0A736-3688-4074-AE8D-6D8E6E1A93A1}" type="parTrans" cxnId="{0DF1C692-A502-4EBB-A8DE-884828A3D70C}">
      <dgm:prSet/>
      <dgm:spPr/>
      <dgm:t>
        <a:bodyPr/>
        <a:lstStyle/>
        <a:p>
          <a:endParaRPr lang="en-GB"/>
        </a:p>
      </dgm:t>
    </dgm:pt>
    <dgm:pt modelId="{53B79ED1-FE44-4501-B510-774CEC913ABD}" type="sibTrans" cxnId="{0DF1C692-A502-4EBB-A8DE-884828A3D70C}">
      <dgm:prSet/>
      <dgm:spPr/>
      <dgm:t>
        <a:bodyPr/>
        <a:lstStyle/>
        <a:p>
          <a:endParaRPr lang="en-GB"/>
        </a:p>
      </dgm:t>
    </dgm:pt>
    <dgm:pt modelId="{ECADB053-E981-44D5-948A-C487EF1BF2BD}">
      <dgm:prSet phldrT="[Text]" custT="1"/>
      <dgm:spPr/>
      <dgm:t>
        <a:bodyPr/>
        <a:lstStyle/>
        <a:p>
          <a:pPr algn="ctr"/>
          <a:r>
            <a:rPr lang="en-GB" sz="1000" dirty="0" smtClean="0">
              <a:latin typeface="Verdana" pitchFamily="34" charset="0"/>
              <a:ea typeface="Verdana" pitchFamily="34" charset="0"/>
              <a:cs typeface="Verdana" pitchFamily="34" charset="0"/>
            </a:rPr>
            <a:t>3 </a:t>
          </a:r>
          <a:r>
            <a:rPr lang="en-GB" sz="1000" dirty="0">
              <a:latin typeface="Verdana" pitchFamily="34" charset="0"/>
              <a:ea typeface="Verdana" pitchFamily="34" charset="0"/>
              <a:cs typeface="Verdana" pitchFamily="34" charset="0"/>
            </a:rPr>
            <a:t>Spreads for bonds of different ages in bps </a:t>
          </a:r>
        </a:p>
      </dgm:t>
    </dgm:pt>
    <dgm:pt modelId="{AB7A07D9-77BC-4E6B-9DFA-8191DAC9C29C}" type="parTrans" cxnId="{A1C84B8A-BB42-4B5F-BFCC-3C7284983974}">
      <dgm:prSet/>
      <dgm:spPr/>
      <dgm:t>
        <a:bodyPr/>
        <a:lstStyle/>
        <a:p>
          <a:endParaRPr lang="en-GB"/>
        </a:p>
      </dgm:t>
    </dgm:pt>
    <dgm:pt modelId="{710ECB3D-D59F-4D0D-A96F-90E849D49799}" type="sibTrans" cxnId="{A1C84B8A-BB42-4B5F-BFCC-3C7284983974}">
      <dgm:prSet/>
      <dgm:spPr/>
      <dgm:t>
        <a:bodyPr/>
        <a:lstStyle/>
        <a:p>
          <a:endParaRPr lang="en-GB"/>
        </a:p>
      </dgm:t>
    </dgm:pt>
    <dgm:pt modelId="{EE3FFCDB-0AF8-4D83-8EA7-F8B148CE8588}">
      <dgm:prSet phldrT="[Text]" custT="1"/>
      <dgm:spPr/>
      <dgm:t>
        <a:bodyPr/>
        <a:lstStyle/>
        <a:p>
          <a:pPr algn="ctr"/>
          <a:r>
            <a:rPr lang="en-GB" sz="1000" dirty="0" smtClean="0">
              <a:latin typeface="Verdana" pitchFamily="34" charset="0"/>
              <a:ea typeface="Verdana" pitchFamily="34" charset="0"/>
              <a:cs typeface="Verdana" pitchFamily="34" charset="0"/>
            </a:rPr>
            <a:t>4 </a:t>
          </a:r>
          <a:r>
            <a:rPr lang="en-GB" sz="1000" dirty="0">
              <a:latin typeface="Verdana" pitchFamily="34" charset="0"/>
              <a:ea typeface="Verdana" pitchFamily="34" charset="0"/>
              <a:cs typeface="Verdana" pitchFamily="34" charset="0"/>
            </a:rPr>
            <a:t>Spreads for High Yield and Investment Grade bonds in bps </a:t>
          </a:r>
        </a:p>
      </dgm:t>
    </dgm:pt>
    <dgm:pt modelId="{89B0521C-1A1E-4F5F-8E9A-D57E935E5659}" type="parTrans" cxnId="{FFD787BE-74C7-4695-973B-2C01CCA0471B}">
      <dgm:prSet/>
      <dgm:spPr/>
      <dgm:t>
        <a:bodyPr/>
        <a:lstStyle/>
        <a:p>
          <a:endParaRPr lang="en-GB"/>
        </a:p>
      </dgm:t>
    </dgm:pt>
    <dgm:pt modelId="{39172BD6-A691-4C51-97D5-2FCB751EC934}" type="sibTrans" cxnId="{FFD787BE-74C7-4695-973B-2C01CCA0471B}">
      <dgm:prSet/>
      <dgm:spPr/>
      <dgm:t>
        <a:bodyPr/>
        <a:lstStyle/>
        <a:p>
          <a:endParaRPr lang="en-GB"/>
        </a:p>
      </dgm:t>
    </dgm:pt>
    <dgm:pt modelId="{8E00E318-F1DA-4E4D-9BB3-C64A28D4297D}" type="pres">
      <dgm:prSet presAssocID="{027F1AF3-12AE-4717-8517-D0C515860F6A}" presName="Name0" presStyleCnt="0">
        <dgm:presLayoutVars>
          <dgm:dir/>
        </dgm:presLayoutVars>
      </dgm:prSet>
      <dgm:spPr/>
      <dgm:t>
        <a:bodyPr/>
        <a:lstStyle/>
        <a:p>
          <a:endParaRPr lang="en-GB"/>
        </a:p>
      </dgm:t>
    </dgm:pt>
    <dgm:pt modelId="{986F4FD9-8567-431E-AD11-917EA5084E55}" type="pres">
      <dgm:prSet presAssocID="{909B54AC-E44F-4B11-940C-E645E93F5D74}" presName="composite" presStyleCnt="0"/>
      <dgm:spPr/>
    </dgm:pt>
    <dgm:pt modelId="{39FE68BA-2C17-4A06-9F32-FD9989CCA7AB}" type="pres">
      <dgm:prSet presAssocID="{909B54AC-E44F-4B11-940C-E645E93F5D74}" presName="rect2" presStyleLbl="revTx" presStyleIdx="0" presStyleCnt="4" custScaleX="124448" custScaleY="102657">
        <dgm:presLayoutVars>
          <dgm:bulletEnabled val="1"/>
        </dgm:presLayoutVars>
      </dgm:prSet>
      <dgm:spPr/>
      <dgm:t>
        <a:bodyPr/>
        <a:lstStyle/>
        <a:p>
          <a:endParaRPr lang="en-GB"/>
        </a:p>
      </dgm:t>
    </dgm:pt>
    <dgm:pt modelId="{201502F7-A67A-48B2-BC51-6F964E78DC47}" type="pres">
      <dgm:prSet presAssocID="{909B54AC-E44F-4B11-940C-E645E93F5D74}" presName="rect1" presStyleLbl="alignImgPlace1" presStyleIdx="0" presStyleCnt="4" custScaleX="185492"/>
      <dgm:spPr>
        <a:blipFill rotWithShape="1">
          <a:blip xmlns:r="http://schemas.openxmlformats.org/officeDocument/2006/relationships" r:embed="rId1"/>
          <a:stretch>
            <a:fillRect/>
          </a:stretch>
        </a:blipFill>
      </dgm:spPr>
      <dgm:t>
        <a:bodyPr/>
        <a:lstStyle/>
        <a:p>
          <a:endParaRPr lang="en-GB"/>
        </a:p>
      </dgm:t>
    </dgm:pt>
    <dgm:pt modelId="{6890EAF1-EAB3-42B0-A752-F2F8EA1C24A0}" type="pres">
      <dgm:prSet presAssocID="{A628CA8D-E3FA-4815-A8EE-0A1B9A583747}" presName="sibTrans" presStyleCnt="0"/>
      <dgm:spPr/>
    </dgm:pt>
    <dgm:pt modelId="{B5EBE2EB-6BAD-4849-99EB-05D4FC87BBF3}" type="pres">
      <dgm:prSet presAssocID="{C79AFF8B-4DA0-4E79-96A1-72A771DC3F88}" presName="composite" presStyleCnt="0"/>
      <dgm:spPr/>
    </dgm:pt>
    <dgm:pt modelId="{A8253141-BD7B-47BF-9A5D-60D62F1170EB}" type="pres">
      <dgm:prSet presAssocID="{C79AFF8B-4DA0-4E79-96A1-72A771DC3F88}" presName="rect2" presStyleLbl="revTx" presStyleIdx="1" presStyleCnt="4" custScaleX="220807" custScaleY="102762">
        <dgm:presLayoutVars>
          <dgm:bulletEnabled val="1"/>
        </dgm:presLayoutVars>
      </dgm:prSet>
      <dgm:spPr/>
      <dgm:t>
        <a:bodyPr/>
        <a:lstStyle/>
        <a:p>
          <a:endParaRPr lang="en-GB"/>
        </a:p>
      </dgm:t>
    </dgm:pt>
    <dgm:pt modelId="{B0DCD8C0-DBCB-4A60-98D4-763B69B723F7}" type="pres">
      <dgm:prSet presAssocID="{C79AFF8B-4DA0-4E79-96A1-72A771DC3F88}" presName="rect1" presStyleLbl="alignImgPlace1" presStyleIdx="1" presStyleCnt="4" custScaleX="186575"/>
      <dgm:spPr>
        <a:blipFill rotWithShape="1">
          <a:blip xmlns:r="http://schemas.openxmlformats.org/officeDocument/2006/relationships" r:embed="rId2"/>
          <a:stretch>
            <a:fillRect/>
          </a:stretch>
        </a:blipFill>
      </dgm:spPr>
      <dgm:t>
        <a:bodyPr/>
        <a:lstStyle/>
        <a:p>
          <a:endParaRPr lang="en-GB"/>
        </a:p>
      </dgm:t>
    </dgm:pt>
    <dgm:pt modelId="{8770A564-8562-48DB-8B82-256D83CC12F0}" type="pres">
      <dgm:prSet presAssocID="{53B79ED1-FE44-4501-B510-774CEC913ABD}" presName="sibTrans" presStyleCnt="0"/>
      <dgm:spPr/>
    </dgm:pt>
    <dgm:pt modelId="{EFBE6437-12E4-4970-B17D-589F4AC2D02A}" type="pres">
      <dgm:prSet presAssocID="{ECADB053-E981-44D5-948A-C487EF1BF2BD}" presName="composite" presStyleCnt="0"/>
      <dgm:spPr/>
    </dgm:pt>
    <dgm:pt modelId="{50469F1C-3BD8-4FC4-B949-517504C185FC}" type="pres">
      <dgm:prSet presAssocID="{ECADB053-E981-44D5-948A-C487EF1BF2BD}" presName="rect2" presStyleLbl="revTx" presStyleIdx="2" presStyleCnt="4" custScaleX="166696" custScaleY="71761">
        <dgm:presLayoutVars>
          <dgm:bulletEnabled val="1"/>
        </dgm:presLayoutVars>
      </dgm:prSet>
      <dgm:spPr/>
      <dgm:t>
        <a:bodyPr/>
        <a:lstStyle/>
        <a:p>
          <a:endParaRPr lang="en-GB"/>
        </a:p>
      </dgm:t>
    </dgm:pt>
    <dgm:pt modelId="{CB435B67-E9A1-478E-8A53-B6A7AB1CDBC9}" type="pres">
      <dgm:prSet presAssocID="{ECADB053-E981-44D5-948A-C487EF1BF2BD}" presName="rect1" presStyleLbl="alignImgPlace1" presStyleIdx="2" presStyleCnt="4" custScaleX="174491"/>
      <dgm:spPr>
        <a:blipFill rotWithShape="1">
          <a:blip xmlns:r="http://schemas.openxmlformats.org/officeDocument/2006/relationships" r:embed="rId3"/>
          <a:stretch>
            <a:fillRect/>
          </a:stretch>
        </a:blipFill>
      </dgm:spPr>
      <dgm:t>
        <a:bodyPr/>
        <a:lstStyle/>
        <a:p>
          <a:endParaRPr lang="en-GB"/>
        </a:p>
      </dgm:t>
    </dgm:pt>
    <dgm:pt modelId="{94FD822F-547D-4277-AAEF-B34A732054BE}" type="pres">
      <dgm:prSet presAssocID="{710ECB3D-D59F-4D0D-A96F-90E849D49799}" presName="sibTrans" presStyleCnt="0"/>
      <dgm:spPr/>
    </dgm:pt>
    <dgm:pt modelId="{BD5D2F7A-EC7C-4A3D-B945-154588A73C05}" type="pres">
      <dgm:prSet presAssocID="{EE3FFCDB-0AF8-4D83-8EA7-F8B148CE8588}" presName="composite" presStyleCnt="0"/>
      <dgm:spPr/>
    </dgm:pt>
    <dgm:pt modelId="{156ED783-4A6A-46E8-A32D-C4CC57D7FA5F}" type="pres">
      <dgm:prSet presAssocID="{EE3FFCDB-0AF8-4D83-8EA7-F8B148CE8588}" presName="rect2" presStyleLbl="revTx" presStyleIdx="3" presStyleCnt="4" custScaleX="213589" custScaleY="84369">
        <dgm:presLayoutVars>
          <dgm:bulletEnabled val="1"/>
        </dgm:presLayoutVars>
      </dgm:prSet>
      <dgm:spPr/>
      <dgm:t>
        <a:bodyPr/>
        <a:lstStyle/>
        <a:p>
          <a:endParaRPr lang="en-GB"/>
        </a:p>
      </dgm:t>
    </dgm:pt>
    <dgm:pt modelId="{517F01DA-E7D7-4FDA-9DE4-1BC178D701AD}" type="pres">
      <dgm:prSet presAssocID="{EE3FFCDB-0AF8-4D83-8EA7-F8B148CE8588}" presName="rect1" presStyleLbl="alignImgPlace1" presStyleIdx="3" presStyleCnt="4" custScaleX="195553"/>
      <dgm:spPr>
        <a:blipFill rotWithShape="1">
          <a:blip xmlns:r="http://schemas.openxmlformats.org/officeDocument/2006/relationships" r:embed="rId4"/>
          <a:stretch>
            <a:fillRect/>
          </a:stretch>
        </a:blipFill>
      </dgm:spPr>
      <dgm:t>
        <a:bodyPr/>
        <a:lstStyle/>
        <a:p>
          <a:endParaRPr lang="en-GB"/>
        </a:p>
      </dgm:t>
    </dgm:pt>
  </dgm:ptLst>
  <dgm:cxnLst>
    <dgm:cxn modelId="{A1C84B8A-BB42-4B5F-BFCC-3C7284983974}" srcId="{027F1AF3-12AE-4717-8517-D0C515860F6A}" destId="{ECADB053-E981-44D5-948A-C487EF1BF2BD}" srcOrd="2" destOrd="0" parTransId="{AB7A07D9-77BC-4E6B-9DFA-8191DAC9C29C}" sibTransId="{710ECB3D-D59F-4D0D-A96F-90E849D49799}"/>
    <dgm:cxn modelId="{658DA924-8358-41EA-99B7-7D03D6F967F8}" type="presOf" srcId="{909B54AC-E44F-4B11-940C-E645E93F5D74}" destId="{39FE68BA-2C17-4A06-9F32-FD9989CCA7AB}" srcOrd="0" destOrd="0" presId="urn:microsoft.com/office/officeart/2008/layout/PictureGrid"/>
    <dgm:cxn modelId="{FFD787BE-74C7-4695-973B-2C01CCA0471B}" srcId="{027F1AF3-12AE-4717-8517-D0C515860F6A}" destId="{EE3FFCDB-0AF8-4D83-8EA7-F8B148CE8588}" srcOrd="3" destOrd="0" parTransId="{89B0521C-1A1E-4F5F-8E9A-D57E935E5659}" sibTransId="{39172BD6-A691-4C51-97D5-2FCB751EC934}"/>
    <dgm:cxn modelId="{EEEA6E7F-441E-46F2-9001-473D6EBE68EA}" srcId="{027F1AF3-12AE-4717-8517-D0C515860F6A}" destId="{909B54AC-E44F-4B11-940C-E645E93F5D74}" srcOrd="0" destOrd="0" parTransId="{FB8B0F6C-196B-4C8A-A4B4-2608533746A4}" sibTransId="{A628CA8D-E3FA-4815-A8EE-0A1B9A583747}"/>
    <dgm:cxn modelId="{900EC9D4-F93D-4276-BC91-B24268834E9F}" type="presOf" srcId="{EE3FFCDB-0AF8-4D83-8EA7-F8B148CE8588}" destId="{156ED783-4A6A-46E8-A32D-C4CC57D7FA5F}" srcOrd="0" destOrd="0" presId="urn:microsoft.com/office/officeart/2008/layout/PictureGrid"/>
    <dgm:cxn modelId="{0DF1C692-A502-4EBB-A8DE-884828A3D70C}" srcId="{027F1AF3-12AE-4717-8517-D0C515860F6A}" destId="{C79AFF8B-4DA0-4E79-96A1-72A771DC3F88}" srcOrd="1" destOrd="0" parTransId="{39E0A736-3688-4074-AE8D-6D8E6E1A93A1}" sibTransId="{53B79ED1-FE44-4501-B510-774CEC913ABD}"/>
    <dgm:cxn modelId="{577B1784-941E-4533-9757-9E796B421C77}" type="presOf" srcId="{027F1AF3-12AE-4717-8517-D0C515860F6A}" destId="{8E00E318-F1DA-4E4D-9BB3-C64A28D4297D}" srcOrd="0" destOrd="0" presId="urn:microsoft.com/office/officeart/2008/layout/PictureGrid"/>
    <dgm:cxn modelId="{8160286A-46D7-4888-A308-D1AADD4EB7EA}" type="presOf" srcId="{C79AFF8B-4DA0-4E79-96A1-72A771DC3F88}" destId="{A8253141-BD7B-47BF-9A5D-60D62F1170EB}" srcOrd="0" destOrd="0" presId="urn:microsoft.com/office/officeart/2008/layout/PictureGrid"/>
    <dgm:cxn modelId="{B6064281-E471-4C7C-8EC0-B765302CE981}" type="presOf" srcId="{ECADB053-E981-44D5-948A-C487EF1BF2BD}" destId="{50469F1C-3BD8-4FC4-B949-517504C185FC}" srcOrd="0" destOrd="0" presId="urn:microsoft.com/office/officeart/2008/layout/PictureGrid"/>
    <dgm:cxn modelId="{36B3BE4D-B1C7-4CA6-A49D-270142D1C719}" type="presParOf" srcId="{8E00E318-F1DA-4E4D-9BB3-C64A28D4297D}" destId="{986F4FD9-8567-431E-AD11-917EA5084E55}" srcOrd="0" destOrd="0" presId="urn:microsoft.com/office/officeart/2008/layout/PictureGrid"/>
    <dgm:cxn modelId="{97774F73-24A2-4515-92C4-1E0A8B52F86B}" type="presParOf" srcId="{986F4FD9-8567-431E-AD11-917EA5084E55}" destId="{39FE68BA-2C17-4A06-9F32-FD9989CCA7AB}" srcOrd="0" destOrd="0" presId="urn:microsoft.com/office/officeart/2008/layout/PictureGrid"/>
    <dgm:cxn modelId="{74573F5F-15F7-4D3F-ACBD-310AEB981D4B}" type="presParOf" srcId="{986F4FD9-8567-431E-AD11-917EA5084E55}" destId="{201502F7-A67A-48B2-BC51-6F964E78DC47}" srcOrd="1" destOrd="0" presId="urn:microsoft.com/office/officeart/2008/layout/PictureGrid"/>
    <dgm:cxn modelId="{FC421DF8-CC9E-443A-9E25-7C32AC213A20}" type="presParOf" srcId="{8E00E318-F1DA-4E4D-9BB3-C64A28D4297D}" destId="{6890EAF1-EAB3-42B0-A752-F2F8EA1C24A0}" srcOrd="1" destOrd="0" presId="urn:microsoft.com/office/officeart/2008/layout/PictureGrid"/>
    <dgm:cxn modelId="{4C12BE04-4F1B-447C-A9B2-C62C5DC1DFD7}" type="presParOf" srcId="{8E00E318-F1DA-4E4D-9BB3-C64A28D4297D}" destId="{B5EBE2EB-6BAD-4849-99EB-05D4FC87BBF3}" srcOrd="2" destOrd="0" presId="urn:microsoft.com/office/officeart/2008/layout/PictureGrid"/>
    <dgm:cxn modelId="{022B1EC3-B986-48CF-ABAA-3A8D8E73D4DE}" type="presParOf" srcId="{B5EBE2EB-6BAD-4849-99EB-05D4FC87BBF3}" destId="{A8253141-BD7B-47BF-9A5D-60D62F1170EB}" srcOrd="0" destOrd="0" presId="urn:microsoft.com/office/officeart/2008/layout/PictureGrid"/>
    <dgm:cxn modelId="{835B68F1-5A81-451D-A5A3-E3E88407C4A5}" type="presParOf" srcId="{B5EBE2EB-6BAD-4849-99EB-05D4FC87BBF3}" destId="{B0DCD8C0-DBCB-4A60-98D4-763B69B723F7}" srcOrd="1" destOrd="0" presId="urn:microsoft.com/office/officeart/2008/layout/PictureGrid"/>
    <dgm:cxn modelId="{017D9D18-4018-4FFB-924D-700C91A09389}" type="presParOf" srcId="{8E00E318-F1DA-4E4D-9BB3-C64A28D4297D}" destId="{8770A564-8562-48DB-8B82-256D83CC12F0}" srcOrd="3" destOrd="0" presId="urn:microsoft.com/office/officeart/2008/layout/PictureGrid"/>
    <dgm:cxn modelId="{985EEBD2-FAB0-4567-B735-A62DD56F3E27}" type="presParOf" srcId="{8E00E318-F1DA-4E4D-9BB3-C64A28D4297D}" destId="{EFBE6437-12E4-4970-B17D-589F4AC2D02A}" srcOrd="4" destOrd="0" presId="urn:microsoft.com/office/officeart/2008/layout/PictureGrid"/>
    <dgm:cxn modelId="{38FE272E-3135-4291-82C9-E56956EA937D}" type="presParOf" srcId="{EFBE6437-12E4-4970-B17D-589F4AC2D02A}" destId="{50469F1C-3BD8-4FC4-B949-517504C185FC}" srcOrd="0" destOrd="0" presId="urn:microsoft.com/office/officeart/2008/layout/PictureGrid"/>
    <dgm:cxn modelId="{B429F8A9-303B-4036-A12A-7573A937BB88}" type="presParOf" srcId="{EFBE6437-12E4-4970-B17D-589F4AC2D02A}" destId="{CB435B67-E9A1-478E-8A53-B6A7AB1CDBC9}" srcOrd="1" destOrd="0" presId="urn:microsoft.com/office/officeart/2008/layout/PictureGrid"/>
    <dgm:cxn modelId="{70DDCC0D-E9C3-4907-AEEB-F15C253F485E}" type="presParOf" srcId="{8E00E318-F1DA-4E4D-9BB3-C64A28D4297D}" destId="{94FD822F-547D-4277-AAEF-B34A732054BE}" srcOrd="5" destOrd="0" presId="urn:microsoft.com/office/officeart/2008/layout/PictureGrid"/>
    <dgm:cxn modelId="{81FA92E3-D6B5-40AB-BF20-91F16C8042B0}" type="presParOf" srcId="{8E00E318-F1DA-4E4D-9BB3-C64A28D4297D}" destId="{BD5D2F7A-EC7C-4A3D-B945-154588A73C05}" srcOrd="6" destOrd="0" presId="urn:microsoft.com/office/officeart/2008/layout/PictureGrid"/>
    <dgm:cxn modelId="{38E19740-9E83-48A0-B44F-511129B3B4A9}" type="presParOf" srcId="{BD5D2F7A-EC7C-4A3D-B945-154588A73C05}" destId="{156ED783-4A6A-46E8-A32D-C4CC57D7FA5F}" srcOrd="0" destOrd="0" presId="urn:microsoft.com/office/officeart/2008/layout/PictureGrid"/>
    <dgm:cxn modelId="{E97A0455-6D4E-4257-A127-F5F549CA034B}" type="presParOf" srcId="{BD5D2F7A-EC7C-4A3D-B945-154588A73C05}" destId="{517F01DA-E7D7-4FDA-9DE4-1BC178D701AD}" srcOrd="1" destOrd="0" presId="urn:microsoft.com/office/officeart/2008/layout/PictureGri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7F1AF3-12AE-4717-8517-D0C515860F6A}"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GB"/>
        </a:p>
      </dgm:t>
    </dgm:pt>
    <dgm:pt modelId="{909B54AC-E44F-4B11-940C-E645E93F5D74}">
      <dgm:prSet phldrT="[Text]" custT="1"/>
      <dgm:spPr/>
      <dgm:t>
        <a:bodyPr/>
        <a:lstStyle/>
        <a:p>
          <a:pPr algn="ctr"/>
          <a:r>
            <a:rPr lang="en-GB" sz="1000" dirty="0" smtClean="0">
              <a:latin typeface="Verdana" pitchFamily="34" charset="0"/>
              <a:ea typeface="Verdana" pitchFamily="34" charset="0"/>
              <a:cs typeface="Verdana" pitchFamily="34" charset="0"/>
            </a:rPr>
            <a:t>1 </a:t>
          </a:r>
          <a:r>
            <a:rPr lang="en-GB" sz="1000" dirty="0">
              <a:latin typeface="Verdana" pitchFamily="34" charset="0"/>
              <a:ea typeface="Verdana" pitchFamily="34" charset="0"/>
              <a:cs typeface="Verdana" pitchFamily="34" charset="0"/>
            </a:rPr>
            <a:t>Spreads for bonds of different issues size in bps </a:t>
          </a:r>
        </a:p>
      </dgm:t>
    </dgm:pt>
    <dgm:pt modelId="{FB8B0F6C-196B-4C8A-A4B4-2608533746A4}" type="parTrans" cxnId="{EEEA6E7F-441E-46F2-9001-473D6EBE68EA}">
      <dgm:prSet/>
      <dgm:spPr/>
      <dgm:t>
        <a:bodyPr/>
        <a:lstStyle/>
        <a:p>
          <a:endParaRPr lang="en-GB"/>
        </a:p>
      </dgm:t>
    </dgm:pt>
    <dgm:pt modelId="{A628CA8D-E3FA-4815-A8EE-0A1B9A583747}" type="sibTrans" cxnId="{EEEA6E7F-441E-46F2-9001-473D6EBE68EA}">
      <dgm:prSet/>
      <dgm:spPr/>
      <dgm:t>
        <a:bodyPr/>
        <a:lstStyle/>
        <a:p>
          <a:endParaRPr lang="en-GB"/>
        </a:p>
      </dgm:t>
    </dgm:pt>
    <dgm:pt modelId="{C79AFF8B-4DA0-4E79-96A1-72A771DC3F88}">
      <dgm:prSet phldrT="[Text]" custT="1"/>
      <dgm:spPr/>
      <dgm:t>
        <a:bodyPr/>
        <a:lstStyle/>
        <a:p>
          <a:pPr algn="ctr"/>
          <a:r>
            <a:rPr lang="en-GB" sz="1000" dirty="0" smtClean="0">
              <a:latin typeface="Verdana" pitchFamily="34" charset="0"/>
              <a:ea typeface="Verdana" pitchFamily="34" charset="0"/>
              <a:cs typeface="Verdana" pitchFamily="34" charset="0"/>
            </a:rPr>
            <a:t>2 </a:t>
          </a:r>
          <a:r>
            <a:rPr lang="en-GB" sz="1000" dirty="0">
              <a:latin typeface="Verdana" pitchFamily="34" charset="0"/>
              <a:ea typeface="Verdana" pitchFamily="34" charset="0"/>
              <a:cs typeface="Verdana" pitchFamily="34" charset="0"/>
            </a:rPr>
            <a:t>Spreads for bonds by currency in bps </a:t>
          </a:r>
        </a:p>
      </dgm:t>
    </dgm:pt>
    <dgm:pt modelId="{39E0A736-3688-4074-AE8D-6D8E6E1A93A1}" type="parTrans" cxnId="{0DF1C692-A502-4EBB-A8DE-884828A3D70C}">
      <dgm:prSet/>
      <dgm:spPr/>
      <dgm:t>
        <a:bodyPr/>
        <a:lstStyle/>
        <a:p>
          <a:endParaRPr lang="en-GB"/>
        </a:p>
      </dgm:t>
    </dgm:pt>
    <dgm:pt modelId="{53B79ED1-FE44-4501-B510-774CEC913ABD}" type="sibTrans" cxnId="{0DF1C692-A502-4EBB-A8DE-884828A3D70C}">
      <dgm:prSet/>
      <dgm:spPr/>
      <dgm:t>
        <a:bodyPr/>
        <a:lstStyle/>
        <a:p>
          <a:endParaRPr lang="en-GB"/>
        </a:p>
      </dgm:t>
    </dgm:pt>
    <dgm:pt modelId="{ECADB053-E981-44D5-948A-C487EF1BF2BD}">
      <dgm:prSet phldrT="[Text]" custT="1"/>
      <dgm:spPr/>
      <dgm:t>
        <a:bodyPr/>
        <a:lstStyle/>
        <a:p>
          <a:pPr algn="ctr"/>
          <a:r>
            <a:rPr lang="en-GB" sz="1000" dirty="0" smtClean="0">
              <a:latin typeface="Verdana" pitchFamily="34" charset="0"/>
              <a:ea typeface="Verdana" pitchFamily="34" charset="0"/>
              <a:cs typeface="Verdana" pitchFamily="34" charset="0"/>
            </a:rPr>
            <a:t>3 </a:t>
          </a:r>
          <a:r>
            <a:rPr lang="en-GB" sz="1000" dirty="0">
              <a:latin typeface="Verdana" pitchFamily="34" charset="0"/>
              <a:ea typeface="Verdana" pitchFamily="34" charset="0"/>
              <a:cs typeface="Verdana" pitchFamily="34" charset="0"/>
            </a:rPr>
            <a:t>Spreads for bonds </a:t>
          </a:r>
          <a:r>
            <a:rPr lang="en-GB" sz="1000" dirty="0" smtClean="0">
              <a:latin typeface="Verdana" pitchFamily="34" charset="0"/>
              <a:ea typeface="Verdana" pitchFamily="34" charset="0"/>
              <a:cs typeface="Verdana" pitchFamily="34" charset="0"/>
            </a:rPr>
            <a:t>by volatility </a:t>
          </a:r>
          <a:r>
            <a:rPr lang="en-GB" sz="1000" dirty="0">
              <a:latin typeface="Verdana" pitchFamily="34" charset="0"/>
              <a:ea typeface="Verdana" pitchFamily="34" charset="0"/>
              <a:cs typeface="Verdana" pitchFamily="34" charset="0"/>
            </a:rPr>
            <a:t>buckets in bps </a:t>
          </a:r>
        </a:p>
      </dgm:t>
    </dgm:pt>
    <dgm:pt modelId="{AB7A07D9-77BC-4E6B-9DFA-8191DAC9C29C}" type="parTrans" cxnId="{A1C84B8A-BB42-4B5F-BFCC-3C7284983974}">
      <dgm:prSet/>
      <dgm:spPr/>
      <dgm:t>
        <a:bodyPr/>
        <a:lstStyle/>
        <a:p>
          <a:endParaRPr lang="en-GB"/>
        </a:p>
      </dgm:t>
    </dgm:pt>
    <dgm:pt modelId="{710ECB3D-D59F-4D0D-A96F-90E849D49799}" type="sibTrans" cxnId="{A1C84B8A-BB42-4B5F-BFCC-3C7284983974}">
      <dgm:prSet/>
      <dgm:spPr/>
      <dgm:t>
        <a:bodyPr/>
        <a:lstStyle/>
        <a:p>
          <a:endParaRPr lang="en-GB"/>
        </a:p>
      </dgm:t>
    </dgm:pt>
    <dgm:pt modelId="{EE3FFCDB-0AF8-4D83-8EA7-F8B148CE8588}">
      <dgm:prSet phldrT="[Text]" custT="1"/>
      <dgm:spPr/>
      <dgm:t>
        <a:bodyPr/>
        <a:lstStyle/>
        <a:p>
          <a:pPr algn="ctr"/>
          <a:r>
            <a:rPr lang="en-GB" sz="1000" dirty="0" smtClean="0">
              <a:latin typeface="Verdana" pitchFamily="34" charset="0"/>
              <a:ea typeface="Verdana" pitchFamily="34" charset="0"/>
              <a:cs typeface="Verdana" pitchFamily="34" charset="0"/>
            </a:rPr>
            <a:t>4 </a:t>
          </a:r>
          <a:r>
            <a:rPr lang="en-GB" sz="1000" dirty="0">
              <a:latin typeface="Verdana" pitchFamily="34" charset="0"/>
              <a:ea typeface="Verdana" pitchFamily="34" charset="0"/>
              <a:cs typeface="Verdana" pitchFamily="34" charset="0"/>
            </a:rPr>
            <a:t>Counts by month of bonds </a:t>
          </a:r>
          <a:r>
            <a:rPr lang="en-GB" sz="1000" dirty="0" smtClean="0">
              <a:latin typeface="Verdana" pitchFamily="34" charset="0"/>
              <a:ea typeface="Verdana" pitchFamily="34" charset="0"/>
              <a:cs typeface="Verdana" pitchFamily="34" charset="0"/>
            </a:rPr>
            <a:t>by price </a:t>
          </a:r>
          <a:r>
            <a:rPr lang="en-GB" sz="1000" dirty="0">
              <a:latin typeface="Verdana" pitchFamily="34" charset="0"/>
              <a:ea typeface="Verdana" pitchFamily="34" charset="0"/>
              <a:cs typeface="Verdana" pitchFamily="34" charset="0"/>
            </a:rPr>
            <a:t>volatility buckets</a:t>
          </a:r>
        </a:p>
      </dgm:t>
    </dgm:pt>
    <dgm:pt modelId="{89B0521C-1A1E-4F5F-8E9A-D57E935E5659}" type="parTrans" cxnId="{FFD787BE-74C7-4695-973B-2C01CCA0471B}">
      <dgm:prSet/>
      <dgm:spPr/>
      <dgm:t>
        <a:bodyPr/>
        <a:lstStyle/>
        <a:p>
          <a:endParaRPr lang="en-GB"/>
        </a:p>
      </dgm:t>
    </dgm:pt>
    <dgm:pt modelId="{39172BD6-A691-4C51-97D5-2FCB751EC934}" type="sibTrans" cxnId="{FFD787BE-74C7-4695-973B-2C01CCA0471B}">
      <dgm:prSet/>
      <dgm:spPr/>
      <dgm:t>
        <a:bodyPr/>
        <a:lstStyle/>
        <a:p>
          <a:endParaRPr lang="en-GB"/>
        </a:p>
      </dgm:t>
    </dgm:pt>
    <dgm:pt modelId="{8E00E318-F1DA-4E4D-9BB3-C64A28D4297D}" type="pres">
      <dgm:prSet presAssocID="{027F1AF3-12AE-4717-8517-D0C515860F6A}" presName="Name0" presStyleCnt="0">
        <dgm:presLayoutVars>
          <dgm:dir/>
        </dgm:presLayoutVars>
      </dgm:prSet>
      <dgm:spPr/>
      <dgm:t>
        <a:bodyPr/>
        <a:lstStyle/>
        <a:p>
          <a:endParaRPr lang="en-GB"/>
        </a:p>
      </dgm:t>
    </dgm:pt>
    <dgm:pt modelId="{986F4FD9-8567-431E-AD11-917EA5084E55}" type="pres">
      <dgm:prSet presAssocID="{909B54AC-E44F-4B11-940C-E645E93F5D74}" presName="composite" presStyleCnt="0"/>
      <dgm:spPr/>
      <dgm:t>
        <a:bodyPr/>
        <a:lstStyle/>
        <a:p>
          <a:endParaRPr lang="en-GB"/>
        </a:p>
      </dgm:t>
    </dgm:pt>
    <dgm:pt modelId="{39FE68BA-2C17-4A06-9F32-FD9989CCA7AB}" type="pres">
      <dgm:prSet presAssocID="{909B54AC-E44F-4B11-940C-E645E93F5D74}" presName="rect2" presStyleLbl="revTx" presStyleIdx="0" presStyleCnt="4" custScaleX="177566" custScaleY="85414">
        <dgm:presLayoutVars>
          <dgm:bulletEnabled val="1"/>
        </dgm:presLayoutVars>
      </dgm:prSet>
      <dgm:spPr/>
      <dgm:t>
        <a:bodyPr/>
        <a:lstStyle/>
        <a:p>
          <a:endParaRPr lang="en-GB"/>
        </a:p>
      </dgm:t>
    </dgm:pt>
    <dgm:pt modelId="{201502F7-A67A-48B2-BC51-6F964E78DC47}" type="pres">
      <dgm:prSet presAssocID="{909B54AC-E44F-4B11-940C-E645E93F5D74}" presName="rect1" presStyleLbl="alignImgPlace1" presStyleIdx="0" presStyleCnt="4" custScaleX="185492"/>
      <dgm:spPr>
        <a:blipFill rotWithShape="1">
          <a:blip xmlns:r="http://schemas.openxmlformats.org/officeDocument/2006/relationships" r:embed="rId1"/>
          <a:stretch>
            <a:fillRect/>
          </a:stretch>
        </a:blipFill>
      </dgm:spPr>
      <dgm:t>
        <a:bodyPr/>
        <a:lstStyle/>
        <a:p>
          <a:endParaRPr lang="en-GB"/>
        </a:p>
      </dgm:t>
    </dgm:pt>
    <dgm:pt modelId="{6890EAF1-EAB3-42B0-A752-F2F8EA1C24A0}" type="pres">
      <dgm:prSet presAssocID="{A628CA8D-E3FA-4815-A8EE-0A1B9A583747}" presName="sibTrans" presStyleCnt="0"/>
      <dgm:spPr/>
      <dgm:t>
        <a:bodyPr/>
        <a:lstStyle/>
        <a:p>
          <a:endParaRPr lang="en-GB"/>
        </a:p>
      </dgm:t>
    </dgm:pt>
    <dgm:pt modelId="{B5EBE2EB-6BAD-4849-99EB-05D4FC87BBF3}" type="pres">
      <dgm:prSet presAssocID="{C79AFF8B-4DA0-4E79-96A1-72A771DC3F88}" presName="composite" presStyleCnt="0"/>
      <dgm:spPr/>
      <dgm:t>
        <a:bodyPr/>
        <a:lstStyle/>
        <a:p>
          <a:endParaRPr lang="en-GB"/>
        </a:p>
      </dgm:t>
    </dgm:pt>
    <dgm:pt modelId="{A8253141-BD7B-47BF-9A5D-60D62F1170EB}" type="pres">
      <dgm:prSet presAssocID="{C79AFF8B-4DA0-4E79-96A1-72A771DC3F88}" presName="rect2" presStyleLbl="revTx" presStyleIdx="1" presStyleCnt="4" custScaleX="148265" custScaleY="87850">
        <dgm:presLayoutVars>
          <dgm:bulletEnabled val="1"/>
        </dgm:presLayoutVars>
      </dgm:prSet>
      <dgm:spPr/>
      <dgm:t>
        <a:bodyPr/>
        <a:lstStyle/>
        <a:p>
          <a:endParaRPr lang="en-GB"/>
        </a:p>
      </dgm:t>
    </dgm:pt>
    <dgm:pt modelId="{B0DCD8C0-DBCB-4A60-98D4-763B69B723F7}" type="pres">
      <dgm:prSet presAssocID="{C79AFF8B-4DA0-4E79-96A1-72A771DC3F88}" presName="rect1" presStyleLbl="alignImgPlace1" presStyleIdx="1" presStyleCnt="4" custScaleX="186575"/>
      <dgm:spPr>
        <a:blipFill rotWithShape="1">
          <a:blip xmlns:r="http://schemas.openxmlformats.org/officeDocument/2006/relationships" r:embed="rId2"/>
          <a:stretch>
            <a:fillRect/>
          </a:stretch>
        </a:blipFill>
      </dgm:spPr>
      <dgm:t>
        <a:bodyPr/>
        <a:lstStyle/>
        <a:p>
          <a:endParaRPr lang="en-GB"/>
        </a:p>
      </dgm:t>
    </dgm:pt>
    <dgm:pt modelId="{8770A564-8562-48DB-8B82-256D83CC12F0}" type="pres">
      <dgm:prSet presAssocID="{53B79ED1-FE44-4501-B510-774CEC913ABD}" presName="sibTrans" presStyleCnt="0"/>
      <dgm:spPr/>
      <dgm:t>
        <a:bodyPr/>
        <a:lstStyle/>
        <a:p>
          <a:endParaRPr lang="en-GB"/>
        </a:p>
      </dgm:t>
    </dgm:pt>
    <dgm:pt modelId="{EFBE6437-12E4-4970-B17D-589F4AC2D02A}" type="pres">
      <dgm:prSet presAssocID="{ECADB053-E981-44D5-948A-C487EF1BF2BD}" presName="composite" presStyleCnt="0"/>
      <dgm:spPr/>
      <dgm:t>
        <a:bodyPr/>
        <a:lstStyle/>
        <a:p>
          <a:endParaRPr lang="en-GB"/>
        </a:p>
      </dgm:t>
    </dgm:pt>
    <dgm:pt modelId="{50469F1C-3BD8-4FC4-B949-517504C185FC}" type="pres">
      <dgm:prSet presAssocID="{ECADB053-E981-44D5-948A-C487EF1BF2BD}" presName="rect2" presStyleLbl="revTx" presStyleIdx="2" presStyleCnt="4" custScaleX="209189" custScaleY="67463">
        <dgm:presLayoutVars>
          <dgm:bulletEnabled val="1"/>
        </dgm:presLayoutVars>
      </dgm:prSet>
      <dgm:spPr/>
      <dgm:t>
        <a:bodyPr/>
        <a:lstStyle/>
        <a:p>
          <a:endParaRPr lang="en-GB"/>
        </a:p>
      </dgm:t>
    </dgm:pt>
    <dgm:pt modelId="{CB435B67-E9A1-478E-8A53-B6A7AB1CDBC9}" type="pres">
      <dgm:prSet presAssocID="{ECADB053-E981-44D5-948A-C487EF1BF2BD}" presName="rect1" presStyleLbl="alignImgPlace1" presStyleIdx="2" presStyleCnt="4" custScaleX="188379" custScaleY="98708" custLinFactNeighborX="10758" custLinFactNeighborY="-672"/>
      <dgm:spPr>
        <a:blipFill rotWithShape="0">
          <a:blip xmlns:r="http://schemas.openxmlformats.org/officeDocument/2006/relationships" r:embed="rId3"/>
          <a:stretch>
            <a:fillRect/>
          </a:stretch>
        </a:blipFill>
      </dgm:spPr>
      <dgm:t>
        <a:bodyPr/>
        <a:lstStyle/>
        <a:p>
          <a:endParaRPr lang="en-GB"/>
        </a:p>
      </dgm:t>
    </dgm:pt>
    <dgm:pt modelId="{94FD822F-547D-4277-AAEF-B34A732054BE}" type="pres">
      <dgm:prSet presAssocID="{710ECB3D-D59F-4D0D-A96F-90E849D49799}" presName="sibTrans" presStyleCnt="0"/>
      <dgm:spPr/>
      <dgm:t>
        <a:bodyPr/>
        <a:lstStyle/>
        <a:p>
          <a:endParaRPr lang="en-GB"/>
        </a:p>
      </dgm:t>
    </dgm:pt>
    <dgm:pt modelId="{BD5D2F7A-EC7C-4A3D-B945-154588A73C05}" type="pres">
      <dgm:prSet presAssocID="{EE3FFCDB-0AF8-4D83-8EA7-F8B148CE8588}" presName="composite" presStyleCnt="0"/>
      <dgm:spPr/>
      <dgm:t>
        <a:bodyPr/>
        <a:lstStyle/>
        <a:p>
          <a:endParaRPr lang="en-GB"/>
        </a:p>
      </dgm:t>
    </dgm:pt>
    <dgm:pt modelId="{156ED783-4A6A-46E8-A32D-C4CC57D7FA5F}" type="pres">
      <dgm:prSet presAssocID="{EE3FFCDB-0AF8-4D83-8EA7-F8B148CE8588}" presName="rect2" presStyleLbl="revTx" presStyleIdx="3" presStyleCnt="4" custScaleX="209121" custScaleY="55325" custLinFactNeighborX="-2232">
        <dgm:presLayoutVars>
          <dgm:bulletEnabled val="1"/>
        </dgm:presLayoutVars>
      </dgm:prSet>
      <dgm:spPr/>
      <dgm:t>
        <a:bodyPr/>
        <a:lstStyle/>
        <a:p>
          <a:endParaRPr lang="en-GB"/>
        </a:p>
      </dgm:t>
    </dgm:pt>
    <dgm:pt modelId="{517F01DA-E7D7-4FDA-9DE4-1BC178D701AD}" type="pres">
      <dgm:prSet presAssocID="{EE3FFCDB-0AF8-4D83-8EA7-F8B148CE8588}" presName="rect1" presStyleLbl="alignImgPlace1" presStyleIdx="3" presStyleCnt="4" custScaleX="195553" custLinFactNeighborX="-9413"/>
      <dgm:spPr>
        <a:blipFill rotWithShape="0">
          <a:blip xmlns:r="http://schemas.openxmlformats.org/officeDocument/2006/relationships" r:embed="rId4"/>
          <a:stretch>
            <a:fillRect/>
          </a:stretch>
        </a:blipFill>
      </dgm:spPr>
      <dgm:t>
        <a:bodyPr/>
        <a:lstStyle/>
        <a:p>
          <a:endParaRPr lang="en-GB"/>
        </a:p>
      </dgm:t>
    </dgm:pt>
  </dgm:ptLst>
  <dgm:cxnLst>
    <dgm:cxn modelId="{A1C84B8A-BB42-4B5F-BFCC-3C7284983974}" srcId="{027F1AF3-12AE-4717-8517-D0C515860F6A}" destId="{ECADB053-E981-44D5-948A-C487EF1BF2BD}" srcOrd="2" destOrd="0" parTransId="{AB7A07D9-77BC-4E6B-9DFA-8191DAC9C29C}" sibTransId="{710ECB3D-D59F-4D0D-A96F-90E849D49799}"/>
    <dgm:cxn modelId="{39AE7164-321C-4AC4-A46F-B629CAAC005B}" type="presOf" srcId="{EE3FFCDB-0AF8-4D83-8EA7-F8B148CE8588}" destId="{156ED783-4A6A-46E8-A32D-C4CC57D7FA5F}" srcOrd="0" destOrd="0" presId="urn:microsoft.com/office/officeart/2008/layout/PictureGrid"/>
    <dgm:cxn modelId="{478C8599-82F1-45D0-B8E9-52773CD792A0}" type="presOf" srcId="{027F1AF3-12AE-4717-8517-D0C515860F6A}" destId="{8E00E318-F1DA-4E4D-9BB3-C64A28D4297D}" srcOrd="0" destOrd="0" presId="urn:microsoft.com/office/officeart/2008/layout/PictureGrid"/>
    <dgm:cxn modelId="{7A832BEB-E661-4C0F-A958-A3547C21A270}" type="presOf" srcId="{C79AFF8B-4DA0-4E79-96A1-72A771DC3F88}" destId="{A8253141-BD7B-47BF-9A5D-60D62F1170EB}" srcOrd="0" destOrd="0" presId="urn:microsoft.com/office/officeart/2008/layout/PictureGrid"/>
    <dgm:cxn modelId="{FFD787BE-74C7-4695-973B-2C01CCA0471B}" srcId="{027F1AF3-12AE-4717-8517-D0C515860F6A}" destId="{EE3FFCDB-0AF8-4D83-8EA7-F8B148CE8588}" srcOrd="3" destOrd="0" parTransId="{89B0521C-1A1E-4F5F-8E9A-D57E935E5659}" sibTransId="{39172BD6-A691-4C51-97D5-2FCB751EC934}"/>
    <dgm:cxn modelId="{2ABB863D-3428-466B-A5EA-3919E70A128F}" type="presOf" srcId="{909B54AC-E44F-4B11-940C-E645E93F5D74}" destId="{39FE68BA-2C17-4A06-9F32-FD9989CCA7AB}" srcOrd="0" destOrd="0" presId="urn:microsoft.com/office/officeart/2008/layout/PictureGrid"/>
    <dgm:cxn modelId="{0DF1C692-A502-4EBB-A8DE-884828A3D70C}" srcId="{027F1AF3-12AE-4717-8517-D0C515860F6A}" destId="{C79AFF8B-4DA0-4E79-96A1-72A771DC3F88}" srcOrd="1" destOrd="0" parTransId="{39E0A736-3688-4074-AE8D-6D8E6E1A93A1}" sibTransId="{53B79ED1-FE44-4501-B510-774CEC913ABD}"/>
    <dgm:cxn modelId="{EEEA6E7F-441E-46F2-9001-473D6EBE68EA}" srcId="{027F1AF3-12AE-4717-8517-D0C515860F6A}" destId="{909B54AC-E44F-4B11-940C-E645E93F5D74}" srcOrd="0" destOrd="0" parTransId="{FB8B0F6C-196B-4C8A-A4B4-2608533746A4}" sibTransId="{A628CA8D-E3FA-4815-A8EE-0A1B9A583747}"/>
    <dgm:cxn modelId="{5D10AFC7-566D-459A-9DDB-ADEDC4E19C94}" type="presOf" srcId="{ECADB053-E981-44D5-948A-C487EF1BF2BD}" destId="{50469F1C-3BD8-4FC4-B949-517504C185FC}" srcOrd="0" destOrd="0" presId="urn:microsoft.com/office/officeart/2008/layout/PictureGrid"/>
    <dgm:cxn modelId="{8BC77F1D-8361-4EBB-836D-9224088F9A6A}" type="presParOf" srcId="{8E00E318-F1DA-4E4D-9BB3-C64A28D4297D}" destId="{986F4FD9-8567-431E-AD11-917EA5084E55}" srcOrd="0" destOrd="0" presId="urn:microsoft.com/office/officeart/2008/layout/PictureGrid"/>
    <dgm:cxn modelId="{35462ADC-B4D9-4BEB-9F8B-01A05900B7AA}" type="presParOf" srcId="{986F4FD9-8567-431E-AD11-917EA5084E55}" destId="{39FE68BA-2C17-4A06-9F32-FD9989CCA7AB}" srcOrd="0" destOrd="0" presId="urn:microsoft.com/office/officeart/2008/layout/PictureGrid"/>
    <dgm:cxn modelId="{7AD2BA1B-0CE8-47AB-9041-A418C519A568}" type="presParOf" srcId="{986F4FD9-8567-431E-AD11-917EA5084E55}" destId="{201502F7-A67A-48B2-BC51-6F964E78DC47}" srcOrd="1" destOrd="0" presId="urn:microsoft.com/office/officeart/2008/layout/PictureGrid"/>
    <dgm:cxn modelId="{0D969B39-620A-47DE-91E2-0783B783DD9A}" type="presParOf" srcId="{8E00E318-F1DA-4E4D-9BB3-C64A28D4297D}" destId="{6890EAF1-EAB3-42B0-A752-F2F8EA1C24A0}" srcOrd="1" destOrd="0" presId="urn:microsoft.com/office/officeart/2008/layout/PictureGrid"/>
    <dgm:cxn modelId="{3DD2714F-AFC9-4629-B482-739E1926E0E1}" type="presParOf" srcId="{8E00E318-F1DA-4E4D-9BB3-C64A28D4297D}" destId="{B5EBE2EB-6BAD-4849-99EB-05D4FC87BBF3}" srcOrd="2" destOrd="0" presId="urn:microsoft.com/office/officeart/2008/layout/PictureGrid"/>
    <dgm:cxn modelId="{1414F389-FDE1-43AB-88C5-1CD3EA836E37}" type="presParOf" srcId="{B5EBE2EB-6BAD-4849-99EB-05D4FC87BBF3}" destId="{A8253141-BD7B-47BF-9A5D-60D62F1170EB}" srcOrd="0" destOrd="0" presId="urn:microsoft.com/office/officeart/2008/layout/PictureGrid"/>
    <dgm:cxn modelId="{7FDED88A-10EA-473E-85E0-89C6ECAD4988}" type="presParOf" srcId="{B5EBE2EB-6BAD-4849-99EB-05D4FC87BBF3}" destId="{B0DCD8C0-DBCB-4A60-98D4-763B69B723F7}" srcOrd="1" destOrd="0" presId="urn:microsoft.com/office/officeart/2008/layout/PictureGrid"/>
    <dgm:cxn modelId="{153C6943-69CA-4787-A0AC-B26A52BE522D}" type="presParOf" srcId="{8E00E318-F1DA-4E4D-9BB3-C64A28D4297D}" destId="{8770A564-8562-48DB-8B82-256D83CC12F0}" srcOrd="3" destOrd="0" presId="urn:microsoft.com/office/officeart/2008/layout/PictureGrid"/>
    <dgm:cxn modelId="{14CC03A8-6E8E-4190-A7B8-64E04169A9A7}" type="presParOf" srcId="{8E00E318-F1DA-4E4D-9BB3-C64A28D4297D}" destId="{EFBE6437-12E4-4970-B17D-589F4AC2D02A}" srcOrd="4" destOrd="0" presId="urn:microsoft.com/office/officeart/2008/layout/PictureGrid"/>
    <dgm:cxn modelId="{16BB6412-5A01-4C4D-A4D0-F72069256282}" type="presParOf" srcId="{EFBE6437-12E4-4970-B17D-589F4AC2D02A}" destId="{50469F1C-3BD8-4FC4-B949-517504C185FC}" srcOrd="0" destOrd="0" presId="urn:microsoft.com/office/officeart/2008/layout/PictureGrid"/>
    <dgm:cxn modelId="{C6C933A7-C507-4F76-B9DD-647320D1418E}" type="presParOf" srcId="{EFBE6437-12E4-4970-B17D-589F4AC2D02A}" destId="{CB435B67-E9A1-478E-8A53-B6A7AB1CDBC9}" srcOrd="1" destOrd="0" presId="urn:microsoft.com/office/officeart/2008/layout/PictureGrid"/>
    <dgm:cxn modelId="{57B31A17-60BA-4B61-BEB1-B2826CD2FBF8}" type="presParOf" srcId="{8E00E318-F1DA-4E4D-9BB3-C64A28D4297D}" destId="{94FD822F-547D-4277-AAEF-B34A732054BE}" srcOrd="5" destOrd="0" presId="urn:microsoft.com/office/officeart/2008/layout/PictureGrid"/>
    <dgm:cxn modelId="{00B5552E-246E-4ED2-BD10-02DE1B541371}" type="presParOf" srcId="{8E00E318-F1DA-4E4D-9BB3-C64A28D4297D}" destId="{BD5D2F7A-EC7C-4A3D-B945-154588A73C05}" srcOrd="6" destOrd="0" presId="urn:microsoft.com/office/officeart/2008/layout/PictureGrid"/>
    <dgm:cxn modelId="{CB7701D2-478F-4369-9997-93BA61082F3A}" type="presParOf" srcId="{BD5D2F7A-EC7C-4A3D-B945-154588A73C05}" destId="{156ED783-4A6A-46E8-A32D-C4CC57D7FA5F}" srcOrd="0" destOrd="0" presId="urn:microsoft.com/office/officeart/2008/layout/PictureGrid"/>
    <dgm:cxn modelId="{161EF933-D164-45C6-B40F-381C50966BD9}" type="presParOf" srcId="{BD5D2F7A-EC7C-4A3D-B945-154588A73C05}" destId="{517F01DA-E7D7-4FDA-9DE4-1BC178D701AD}" srcOrd="1" destOrd="0" presId="urn:microsoft.com/office/officeart/2008/layout/PictureGri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7F1AF3-12AE-4717-8517-D0C515860F6A}"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GB"/>
        </a:p>
      </dgm:t>
    </dgm:pt>
    <dgm:pt modelId="{909B54AC-E44F-4B11-940C-E645E93F5D74}">
      <dgm:prSet phldrT="[Text]" custT="1"/>
      <dgm:spPr/>
      <dgm:t>
        <a:bodyPr/>
        <a:lstStyle/>
        <a:p>
          <a:pPr algn="ctr"/>
          <a:r>
            <a:rPr lang="en-GB" sz="1000" dirty="0" smtClean="0">
              <a:latin typeface="Verdana" pitchFamily="34" charset="0"/>
              <a:ea typeface="Verdana" pitchFamily="34" charset="0"/>
              <a:cs typeface="Verdana" pitchFamily="34" charset="0"/>
            </a:rPr>
            <a:t>1 </a:t>
          </a:r>
          <a:r>
            <a:rPr lang="en-GB" sz="1000" dirty="0">
              <a:latin typeface="Verdana" pitchFamily="34" charset="0"/>
              <a:ea typeface="Verdana" pitchFamily="34" charset="0"/>
              <a:cs typeface="Verdana" pitchFamily="34" charset="0"/>
            </a:rPr>
            <a:t>Spreads for all bonds in bps</a:t>
          </a:r>
        </a:p>
      </dgm:t>
    </dgm:pt>
    <dgm:pt modelId="{FB8B0F6C-196B-4C8A-A4B4-2608533746A4}" type="parTrans" cxnId="{EEEA6E7F-441E-46F2-9001-473D6EBE68EA}">
      <dgm:prSet/>
      <dgm:spPr/>
      <dgm:t>
        <a:bodyPr/>
        <a:lstStyle/>
        <a:p>
          <a:endParaRPr lang="en-GB"/>
        </a:p>
      </dgm:t>
    </dgm:pt>
    <dgm:pt modelId="{A628CA8D-E3FA-4815-A8EE-0A1B9A583747}" type="sibTrans" cxnId="{EEEA6E7F-441E-46F2-9001-473D6EBE68EA}">
      <dgm:prSet/>
      <dgm:spPr/>
      <dgm:t>
        <a:bodyPr/>
        <a:lstStyle/>
        <a:p>
          <a:endParaRPr lang="en-GB"/>
        </a:p>
      </dgm:t>
    </dgm:pt>
    <dgm:pt modelId="{C79AFF8B-4DA0-4E79-96A1-72A771DC3F88}">
      <dgm:prSet phldrT="[Text]" custT="1"/>
      <dgm:spPr/>
      <dgm:t>
        <a:bodyPr/>
        <a:lstStyle/>
        <a:p>
          <a:pPr algn="ctr"/>
          <a:r>
            <a:rPr lang="en-GB" sz="1000" dirty="0" smtClean="0">
              <a:latin typeface="Verdana" pitchFamily="34" charset="0"/>
              <a:ea typeface="Verdana" pitchFamily="34" charset="0"/>
              <a:cs typeface="Verdana" pitchFamily="34" charset="0"/>
            </a:rPr>
            <a:t>2 </a:t>
          </a:r>
          <a:r>
            <a:rPr lang="en-GB" sz="1000" dirty="0">
              <a:latin typeface="Verdana" pitchFamily="34" charset="0"/>
              <a:ea typeface="Verdana" pitchFamily="34" charset="0"/>
              <a:cs typeface="Verdana" pitchFamily="34" charset="0"/>
            </a:rPr>
            <a:t>Spreads for Financials versus </a:t>
          </a:r>
          <a:r>
            <a:rPr lang="en-GB" sz="1000" dirty="0" smtClean="0">
              <a:latin typeface="Verdana" pitchFamily="34" charset="0"/>
              <a:ea typeface="Verdana" pitchFamily="34" charset="0"/>
              <a:cs typeface="Verdana" pitchFamily="34" charset="0"/>
            </a:rPr>
            <a:t>Non-financials </a:t>
          </a:r>
          <a:r>
            <a:rPr lang="en-GB" sz="1000" dirty="0">
              <a:latin typeface="Verdana" pitchFamily="34" charset="0"/>
              <a:ea typeface="Verdana" pitchFamily="34" charset="0"/>
              <a:cs typeface="Verdana" pitchFamily="34" charset="0"/>
            </a:rPr>
            <a:t>in bps</a:t>
          </a:r>
        </a:p>
      </dgm:t>
    </dgm:pt>
    <dgm:pt modelId="{39E0A736-3688-4074-AE8D-6D8E6E1A93A1}" type="parTrans" cxnId="{0DF1C692-A502-4EBB-A8DE-884828A3D70C}">
      <dgm:prSet/>
      <dgm:spPr/>
      <dgm:t>
        <a:bodyPr/>
        <a:lstStyle/>
        <a:p>
          <a:endParaRPr lang="en-GB"/>
        </a:p>
      </dgm:t>
    </dgm:pt>
    <dgm:pt modelId="{53B79ED1-FE44-4501-B510-774CEC913ABD}" type="sibTrans" cxnId="{0DF1C692-A502-4EBB-A8DE-884828A3D70C}">
      <dgm:prSet/>
      <dgm:spPr/>
      <dgm:t>
        <a:bodyPr/>
        <a:lstStyle/>
        <a:p>
          <a:endParaRPr lang="en-GB"/>
        </a:p>
      </dgm:t>
    </dgm:pt>
    <dgm:pt modelId="{ECADB053-E981-44D5-948A-C487EF1BF2BD}">
      <dgm:prSet phldrT="[Text]" custT="1"/>
      <dgm:spPr/>
      <dgm:t>
        <a:bodyPr/>
        <a:lstStyle/>
        <a:p>
          <a:pPr algn="ctr"/>
          <a:r>
            <a:rPr lang="en-GB" sz="1000" dirty="0" smtClean="0">
              <a:latin typeface="Verdana" pitchFamily="34" charset="0"/>
              <a:ea typeface="Verdana" pitchFamily="34" charset="0"/>
              <a:cs typeface="Verdana" pitchFamily="34" charset="0"/>
            </a:rPr>
            <a:t>3 </a:t>
          </a:r>
          <a:r>
            <a:rPr lang="en-GB" sz="1000" dirty="0">
              <a:latin typeface="Verdana" pitchFamily="34" charset="0"/>
              <a:ea typeface="Verdana" pitchFamily="34" charset="0"/>
              <a:cs typeface="Verdana" pitchFamily="34" charset="0"/>
            </a:rPr>
            <a:t>Spreads for bonds of different ages in bps</a:t>
          </a:r>
        </a:p>
      </dgm:t>
    </dgm:pt>
    <dgm:pt modelId="{AB7A07D9-77BC-4E6B-9DFA-8191DAC9C29C}" type="parTrans" cxnId="{A1C84B8A-BB42-4B5F-BFCC-3C7284983974}">
      <dgm:prSet/>
      <dgm:spPr/>
      <dgm:t>
        <a:bodyPr/>
        <a:lstStyle/>
        <a:p>
          <a:endParaRPr lang="en-GB"/>
        </a:p>
      </dgm:t>
    </dgm:pt>
    <dgm:pt modelId="{710ECB3D-D59F-4D0D-A96F-90E849D49799}" type="sibTrans" cxnId="{A1C84B8A-BB42-4B5F-BFCC-3C7284983974}">
      <dgm:prSet/>
      <dgm:spPr/>
      <dgm:t>
        <a:bodyPr/>
        <a:lstStyle/>
        <a:p>
          <a:endParaRPr lang="en-GB"/>
        </a:p>
      </dgm:t>
    </dgm:pt>
    <dgm:pt modelId="{EE3FFCDB-0AF8-4D83-8EA7-F8B148CE8588}">
      <dgm:prSet phldrT="[Text]" custT="1"/>
      <dgm:spPr/>
      <dgm:t>
        <a:bodyPr/>
        <a:lstStyle/>
        <a:p>
          <a:pPr algn="ctr"/>
          <a:r>
            <a:rPr lang="en-GB" sz="1000" dirty="0" smtClean="0">
              <a:latin typeface="Verdana" pitchFamily="34" charset="0"/>
              <a:ea typeface="Verdana" pitchFamily="34" charset="0"/>
              <a:cs typeface="Verdana" pitchFamily="34" charset="0"/>
            </a:rPr>
            <a:t>4 </a:t>
          </a:r>
          <a:r>
            <a:rPr lang="en-GB" sz="1000" dirty="0">
              <a:latin typeface="Verdana" pitchFamily="34" charset="0"/>
              <a:ea typeface="Verdana" pitchFamily="34" charset="0"/>
              <a:cs typeface="Verdana" pitchFamily="34" charset="0"/>
            </a:rPr>
            <a:t>Spreads for High Yield and Investment Grade bonds in bps</a:t>
          </a:r>
        </a:p>
      </dgm:t>
    </dgm:pt>
    <dgm:pt modelId="{89B0521C-1A1E-4F5F-8E9A-D57E935E5659}" type="parTrans" cxnId="{FFD787BE-74C7-4695-973B-2C01CCA0471B}">
      <dgm:prSet/>
      <dgm:spPr/>
      <dgm:t>
        <a:bodyPr/>
        <a:lstStyle/>
        <a:p>
          <a:endParaRPr lang="en-GB"/>
        </a:p>
      </dgm:t>
    </dgm:pt>
    <dgm:pt modelId="{39172BD6-A691-4C51-97D5-2FCB751EC934}" type="sibTrans" cxnId="{FFD787BE-74C7-4695-973B-2C01CCA0471B}">
      <dgm:prSet/>
      <dgm:spPr/>
      <dgm:t>
        <a:bodyPr/>
        <a:lstStyle/>
        <a:p>
          <a:endParaRPr lang="en-GB"/>
        </a:p>
      </dgm:t>
    </dgm:pt>
    <dgm:pt modelId="{8E00E318-F1DA-4E4D-9BB3-C64A28D4297D}" type="pres">
      <dgm:prSet presAssocID="{027F1AF3-12AE-4717-8517-D0C515860F6A}" presName="Name0" presStyleCnt="0">
        <dgm:presLayoutVars>
          <dgm:dir/>
        </dgm:presLayoutVars>
      </dgm:prSet>
      <dgm:spPr/>
      <dgm:t>
        <a:bodyPr/>
        <a:lstStyle/>
        <a:p>
          <a:endParaRPr lang="en-GB"/>
        </a:p>
      </dgm:t>
    </dgm:pt>
    <dgm:pt modelId="{986F4FD9-8567-431E-AD11-917EA5084E55}" type="pres">
      <dgm:prSet presAssocID="{909B54AC-E44F-4B11-940C-E645E93F5D74}" presName="composite" presStyleCnt="0"/>
      <dgm:spPr/>
      <dgm:t>
        <a:bodyPr/>
        <a:lstStyle/>
        <a:p>
          <a:endParaRPr lang="en-GB"/>
        </a:p>
      </dgm:t>
    </dgm:pt>
    <dgm:pt modelId="{39FE68BA-2C17-4A06-9F32-FD9989CCA7AB}" type="pres">
      <dgm:prSet presAssocID="{909B54AC-E44F-4B11-940C-E645E93F5D74}" presName="rect2" presStyleLbl="revTx" presStyleIdx="0" presStyleCnt="4">
        <dgm:presLayoutVars>
          <dgm:bulletEnabled val="1"/>
        </dgm:presLayoutVars>
      </dgm:prSet>
      <dgm:spPr/>
      <dgm:t>
        <a:bodyPr/>
        <a:lstStyle/>
        <a:p>
          <a:endParaRPr lang="en-GB"/>
        </a:p>
      </dgm:t>
    </dgm:pt>
    <dgm:pt modelId="{201502F7-A67A-48B2-BC51-6F964E78DC47}" type="pres">
      <dgm:prSet presAssocID="{909B54AC-E44F-4B11-940C-E645E93F5D74}" presName="rect1" presStyleLbl="alignImgPlace1" presStyleIdx="0" presStyleCnt="4" custScaleX="185492"/>
      <dgm:spPr>
        <a:blipFill rotWithShape="1">
          <a:blip xmlns:r="http://schemas.openxmlformats.org/officeDocument/2006/relationships" r:embed="rId1"/>
          <a:stretch>
            <a:fillRect/>
          </a:stretch>
        </a:blipFill>
      </dgm:spPr>
      <dgm:t>
        <a:bodyPr/>
        <a:lstStyle/>
        <a:p>
          <a:endParaRPr lang="en-GB"/>
        </a:p>
      </dgm:t>
    </dgm:pt>
    <dgm:pt modelId="{6890EAF1-EAB3-42B0-A752-F2F8EA1C24A0}" type="pres">
      <dgm:prSet presAssocID="{A628CA8D-E3FA-4815-A8EE-0A1B9A583747}" presName="sibTrans" presStyleCnt="0"/>
      <dgm:spPr/>
      <dgm:t>
        <a:bodyPr/>
        <a:lstStyle/>
        <a:p>
          <a:endParaRPr lang="en-GB"/>
        </a:p>
      </dgm:t>
    </dgm:pt>
    <dgm:pt modelId="{B5EBE2EB-6BAD-4849-99EB-05D4FC87BBF3}" type="pres">
      <dgm:prSet presAssocID="{C79AFF8B-4DA0-4E79-96A1-72A771DC3F88}" presName="composite" presStyleCnt="0"/>
      <dgm:spPr/>
      <dgm:t>
        <a:bodyPr/>
        <a:lstStyle/>
        <a:p>
          <a:endParaRPr lang="en-GB"/>
        </a:p>
      </dgm:t>
    </dgm:pt>
    <dgm:pt modelId="{A8253141-BD7B-47BF-9A5D-60D62F1170EB}" type="pres">
      <dgm:prSet presAssocID="{C79AFF8B-4DA0-4E79-96A1-72A771DC3F88}" presName="rect2" presStyleLbl="revTx" presStyleIdx="1" presStyleCnt="4" custScaleX="127587" custScaleY="81093">
        <dgm:presLayoutVars>
          <dgm:bulletEnabled val="1"/>
        </dgm:presLayoutVars>
      </dgm:prSet>
      <dgm:spPr/>
      <dgm:t>
        <a:bodyPr/>
        <a:lstStyle/>
        <a:p>
          <a:endParaRPr lang="en-GB"/>
        </a:p>
      </dgm:t>
    </dgm:pt>
    <dgm:pt modelId="{B0DCD8C0-DBCB-4A60-98D4-763B69B723F7}" type="pres">
      <dgm:prSet presAssocID="{C79AFF8B-4DA0-4E79-96A1-72A771DC3F88}" presName="rect1" presStyleLbl="alignImgPlace1" presStyleIdx="1" presStyleCnt="4" custScaleX="186575"/>
      <dgm:spPr>
        <a:blipFill rotWithShape="1">
          <a:blip xmlns:r="http://schemas.openxmlformats.org/officeDocument/2006/relationships" r:embed="rId2"/>
          <a:stretch>
            <a:fillRect/>
          </a:stretch>
        </a:blipFill>
      </dgm:spPr>
      <dgm:t>
        <a:bodyPr/>
        <a:lstStyle/>
        <a:p>
          <a:endParaRPr lang="en-GB"/>
        </a:p>
      </dgm:t>
    </dgm:pt>
    <dgm:pt modelId="{8770A564-8562-48DB-8B82-256D83CC12F0}" type="pres">
      <dgm:prSet presAssocID="{53B79ED1-FE44-4501-B510-774CEC913ABD}" presName="sibTrans" presStyleCnt="0"/>
      <dgm:spPr/>
      <dgm:t>
        <a:bodyPr/>
        <a:lstStyle/>
        <a:p>
          <a:endParaRPr lang="en-GB"/>
        </a:p>
      </dgm:t>
    </dgm:pt>
    <dgm:pt modelId="{EFBE6437-12E4-4970-B17D-589F4AC2D02A}" type="pres">
      <dgm:prSet presAssocID="{ECADB053-E981-44D5-948A-C487EF1BF2BD}" presName="composite" presStyleCnt="0"/>
      <dgm:spPr/>
      <dgm:t>
        <a:bodyPr/>
        <a:lstStyle/>
        <a:p>
          <a:endParaRPr lang="en-GB"/>
        </a:p>
      </dgm:t>
    </dgm:pt>
    <dgm:pt modelId="{50469F1C-3BD8-4FC4-B949-517504C185FC}" type="pres">
      <dgm:prSet presAssocID="{ECADB053-E981-44D5-948A-C487EF1BF2BD}" presName="rect2" presStyleLbl="revTx" presStyleIdx="2" presStyleCnt="4" custScaleX="127076" custScaleY="97063">
        <dgm:presLayoutVars>
          <dgm:bulletEnabled val="1"/>
        </dgm:presLayoutVars>
      </dgm:prSet>
      <dgm:spPr/>
      <dgm:t>
        <a:bodyPr/>
        <a:lstStyle/>
        <a:p>
          <a:endParaRPr lang="en-GB"/>
        </a:p>
      </dgm:t>
    </dgm:pt>
    <dgm:pt modelId="{CB435B67-E9A1-478E-8A53-B6A7AB1CDBC9}" type="pres">
      <dgm:prSet presAssocID="{ECADB053-E981-44D5-948A-C487EF1BF2BD}" presName="rect1" presStyleLbl="alignImgPlace1" presStyleIdx="2" presStyleCnt="4" custScaleX="174491"/>
      <dgm:spPr>
        <a:blipFill rotWithShape="1">
          <a:blip xmlns:r="http://schemas.openxmlformats.org/officeDocument/2006/relationships" r:embed="rId3"/>
          <a:stretch>
            <a:fillRect/>
          </a:stretch>
        </a:blipFill>
      </dgm:spPr>
      <dgm:t>
        <a:bodyPr/>
        <a:lstStyle/>
        <a:p>
          <a:endParaRPr lang="en-GB"/>
        </a:p>
      </dgm:t>
    </dgm:pt>
    <dgm:pt modelId="{94FD822F-547D-4277-AAEF-B34A732054BE}" type="pres">
      <dgm:prSet presAssocID="{710ECB3D-D59F-4D0D-A96F-90E849D49799}" presName="sibTrans" presStyleCnt="0"/>
      <dgm:spPr/>
      <dgm:t>
        <a:bodyPr/>
        <a:lstStyle/>
        <a:p>
          <a:endParaRPr lang="en-GB"/>
        </a:p>
      </dgm:t>
    </dgm:pt>
    <dgm:pt modelId="{BD5D2F7A-EC7C-4A3D-B945-154588A73C05}" type="pres">
      <dgm:prSet presAssocID="{EE3FFCDB-0AF8-4D83-8EA7-F8B148CE8588}" presName="composite" presStyleCnt="0"/>
      <dgm:spPr/>
      <dgm:t>
        <a:bodyPr/>
        <a:lstStyle/>
        <a:p>
          <a:endParaRPr lang="en-GB"/>
        </a:p>
      </dgm:t>
    </dgm:pt>
    <dgm:pt modelId="{156ED783-4A6A-46E8-A32D-C4CC57D7FA5F}" type="pres">
      <dgm:prSet presAssocID="{EE3FFCDB-0AF8-4D83-8EA7-F8B148CE8588}" presName="rect2" presStyleLbl="revTx" presStyleIdx="3" presStyleCnt="4" custScaleX="158614" custScaleY="100437">
        <dgm:presLayoutVars>
          <dgm:bulletEnabled val="1"/>
        </dgm:presLayoutVars>
      </dgm:prSet>
      <dgm:spPr/>
      <dgm:t>
        <a:bodyPr/>
        <a:lstStyle/>
        <a:p>
          <a:endParaRPr lang="en-GB"/>
        </a:p>
      </dgm:t>
    </dgm:pt>
    <dgm:pt modelId="{517F01DA-E7D7-4FDA-9DE4-1BC178D701AD}" type="pres">
      <dgm:prSet presAssocID="{EE3FFCDB-0AF8-4D83-8EA7-F8B148CE8588}" presName="rect1" presStyleLbl="alignImgPlace1" presStyleIdx="3" presStyleCnt="4" custScaleX="195553" custLinFactNeighborY="-746"/>
      <dgm:spPr>
        <a:blipFill rotWithShape="1">
          <a:blip xmlns:r="http://schemas.openxmlformats.org/officeDocument/2006/relationships" r:embed="rId4"/>
          <a:stretch>
            <a:fillRect/>
          </a:stretch>
        </a:blipFill>
      </dgm:spPr>
      <dgm:t>
        <a:bodyPr/>
        <a:lstStyle/>
        <a:p>
          <a:endParaRPr lang="en-GB"/>
        </a:p>
      </dgm:t>
    </dgm:pt>
  </dgm:ptLst>
  <dgm:cxnLst>
    <dgm:cxn modelId="{A1C84B8A-BB42-4B5F-BFCC-3C7284983974}" srcId="{027F1AF3-12AE-4717-8517-D0C515860F6A}" destId="{ECADB053-E981-44D5-948A-C487EF1BF2BD}" srcOrd="2" destOrd="0" parTransId="{AB7A07D9-77BC-4E6B-9DFA-8191DAC9C29C}" sibTransId="{710ECB3D-D59F-4D0D-A96F-90E849D49799}"/>
    <dgm:cxn modelId="{FFD787BE-74C7-4695-973B-2C01CCA0471B}" srcId="{027F1AF3-12AE-4717-8517-D0C515860F6A}" destId="{EE3FFCDB-0AF8-4D83-8EA7-F8B148CE8588}" srcOrd="3" destOrd="0" parTransId="{89B0521C-1A1E-4F5F-8E9A-D57E935E5659}" sibTransId="{39172BD6-A691-4C51-97D5-2FCB751EC934}"/>
    <dgm:cxn modelId="{C9759549-105A-48E9-B0D2-F74C95FA5758}" type="presOf" srcId="{ECADB053-E981-44D5-948A-C487EF1BF2BD}" destId="{50469F1C-3BD8-4FC4-B949-517504C185FC}" srcOrd="0" destOrd="0" presId="urn:microsoft.com/office/officeart/2008/layout/PictureGrid"/>
    <dgm:cxn modelId="{24C7986A-8B70-45A4-94B4-70E9E4C1883D}" type="presOf" srcId="{909B54AC-E44F-4B11-940C-E645E93F5D74}" destId="{39FE68BA-2C17-4A06-9F32-FD9989CCA7AB}" srcOrd="0" destOrd="0" presId="urn:microsoft.com/office/officeart/2008/layout/PictureGrid"/>
    <dgm:cxn modelId="{0DF1C692-A502-4EBB-A8DE-884828A3D70C}" srcId="{027F1AF3-12AE-4717-8517-D0C515860F6A}" destId="{C79AFF8B-4DA0-4E79-96A1-72A771DC3F88}" srcOrd="1" destOrd="0" parTransId="{39E0A736-3688-4074-AE8D-6D8E6E1A93A1}" sibTransId="{53B79ED1-FE44-4501-B510-774CEC913ABD}"/>
    <dgm:cxn modelId="{EEEA6E7F-441E-46F2-9001-473D6EBE68EA}" srcId="{027F1AF3-12AE-4717-8517-D0C515860F6A}" destId="{909B54AC-E44F-4B11-940C-E645E93F5D74}" srcOrd="0" destOrd="0" parTransId="{FB8B0F6C-196B-4C8A-A4B4-2608533746A4}" sibTransId="{A628CA8D-E3FA-4815-A8EE-0A1B9A583747}"/>
    <dgm:cxn modelId="{C4776B91-1F9D-4DBC-B64F-44B1CC505B01}" type="presOf" srcId="{027F1AF3-12AE-4717-8517-D0C515860F6A}" destId="{8E00E318-F1DA-4E4D-9BB3-C64A28D4297D}" srcOrd="0" destOrd="0" presId="urn:microsoft.com/office/officeart/2008/layout/PictureGrid"/>
    <dgm:cxn modelId="{050336CC-738D-4563-99C9-FD7C2F6F3EC8}" type="presOf" srcId="{EE3FFCDB-0AF8-4D83-8EA7-F8B148CE8588}" destId="{156ED783-4A6A-46E8-A32D-C4CC57D7FA5F}" srcOrd="0" destOrd="0" presId="urn:microsoft.com/office/officeart/2008/layout/PictureGrid"/>
    <dgm:cxn modelId="{4F9C09E6-DE26-4255-A1FD-10199A6CE69C}" type="presOf" srcId="{C79AFF8B-4DA0-4E79-96A1-72A771DC3F88}" destId="{A8253141-BD7B-47BF-9A5D-60D62F1170EB}" srcOrd="0" destOrd="0" presId="urn:microsoft.com/office/officeart/2008/layout/PictureGrid"/>
    <dgm:cxn modelId="{12A6858D-2DAB-416A-86D9-D6B3704F4780}" type="presParOf" srcId="{8E00E318-F1DA-4E4D-9BB3-C64A28D4297D}" destId="{986F4FD9-8567-431E-AD11-917EA5084E55}" srcOrd="0" destOrd="0" presId="urn:microsoft.com/office/officeart/2008/layout/PictureGrid"/>
    <dgm:cxn modelId="{85E4C602-2E38-4BE7-A73D-D6AB2EEF3DEE}" type="presParOf" srcId="{986F4FD9-8567-431E-AD11-917EA5084E55}" destId="{39FE68BA-2C17-4A06-9F32-FD9989CCA7AB}" srcOrd="0" destOrd="0" presId="urn:microsoft.com/office/officeart/2008/layout/PictureGrid"/>
    <dgm:cxn modelId="{DA63FB87-AAA7-4F4A-9E25-BE98ACD5E8E2}" type="presParOf" srcId="{986F4FD9-8567-431E-AD11-917EA5084E55}" destId="{201502F7-A67A-48B2-BC51-6F964E78DC47}" srcOrd="1" destOrd="0" presId="urn:microsoft.com/office/officeart/2008/layout/PictureGrid"/>
    <dgm:cxn modelId="{3CDE9BDC-9158-43D7-8E29-9A87F706B4E9}" type="presParOf" srcId="{8E00E318-F1DA-4E4D-9BB3-C64A28D4297D}" destId="{6890EAF1-EAB3-42B0-A752-F2F8EA1C24A0}" srcOrd="1" destOrd="0" presId="urn:microsoft.com/office/officeart/2008/layout/PictureGrid"/>
    <dgm:cxn modelId="{4B39974F-E648-4157-B59E-EC31EF9385CC}" type="presParOf" srcId="{8E00E318-F1DA-4E4D-9BB3-C64A28D4297D}" destId="{B5EBE2EB-6BAD-4849-99EB-05D4FC87BBF3}" srcOrd="2" destOrd="0" presId="urn:microsoft.com/office/officeart/2008/layout/PictureGrid"/>
    <dgm:cxn modelId="{A679D2D8-94AF-4F55-A46D-5BEB7EFE0FA7}" type="presParOf" srcId="{B5EBE2EB-6BAD-4849-99EB-05D4FC87BBF3}" destId="{A8253141-BD7B-47BF-9A5D-60D62F1170EB}" srcOrd="0" destOrd="0" presId="urn:microsoft.com/office/officeart/2008/layout/PictureGrid"/>
    <dgm:cxn modelId="{E0399D6D-D783-481C-9E6E-803820232A42}" type="presParOf" srcId="{B5EBE2EB-6BAD-4849-99EB-05D4FC87BBF3}" destId="{B0DCD8C0-DBCB-4A60-98D4-763B69B723F7}" srcOrd="1" destOrd="0" presId="urn:microsoft.com/office/officeart/2008/layout/PictureGrid"/>
    <dgm:cxn modelId="{2E910CCB-5323-43A9-BB80-0B3707899F17}" type="presParOf" srcId="{8E00E318-F1DA-4E4D-9BB3-C64A28D4297D}" destId="{8770A564-8562-48DB-8B82-256D83CC12F0}" srcOrd="3" destOrd="0" presId="urn:microsoft.com/office/officeart/2008/layout/PictureGrid"/>
    <dgm:cxn modelId="{C8E9F9A1-9C28-4E43-8FBD-DE1A0A9D7688}" type="presParOf" srcId="{8E00E318-F1DA-4E4D-9BB3-C64A28D4297D}" destId="{EFBE6437-12E4-4970-B17D-589F4AC2D02A}" srcOrd="4" destOrd="0" presId="urn:microsoft.com/office/officeart/2008/layout/PictureGrid"/>
    <dgm:cxn modelId="{33EFC4DD-B05F-44E6-8032-F7D536D149BE}" type="presParOf" srcId="{EFBE6437-12E4-4970-B17D-589F4AC2D02A}" destId="{50469F1C-3BD8-4FC4-B949-517504C185FC}" srcOrd="0" destOrd="0" presId="urn:microsoft.com/office/officeart/2008/layout/PictureGrid"/>
    <dgm:cxn modelId="{AE6B0DDB-3FAD-4C23-A247-19FF315B47DD}" type="presParOf" srcId="{EFBE6437-12E4-4970-B17D-589F4AC2D02A}" destId="{CB435B67-E9A1-478E-8A53-B6A7AB1CDBC9}" srcOrd="1" destOrd="0" presId="urn:microsoft.com/office/officeart/2008/layout/PictureGrid"/>
    <dgm:cxn modelId="{9C1FA77A-4F83-4917-838D-01705CF0A25A}" type="presParOf" srcId="{8E00E318-F1DA-4E4D-9BB3-C64A28D4297D}" destId="{94FD822F-547D-4277-AAEF-B34A732054BE}" srcOrd="5" destOrd="0" presId="urn:microsoft.com/office/officeart/2008/layout/PictureGrid"/>
    <dgm:cxn modelId="{AC98AE25-08B7-4D48-B63B-4AA89FC5C402}" type="presParOf" srcId="{8E00E318-F1DA-4E4D-9BB3-C64A28D4297D}" destId="{BD5D2F7A-EC7C-4A3D-B945-154588A73C05}" srcOrd="6" destOrd="0" presId="urn:microsoft.com/office/officeart/2008/layout/PictureGrid"/>
    <dgm:cxn modelId="{FC1193D0-D2B0-4779-96CB-E4224C6D53CE}" type="presParOf" srcId="{BD5D2F7A-EC7C-4A3D-B945-154588A73C05}" destId="{156ED783-4A6A-46E8-A32D-C4CC57D7FA5F}" srcOrd="0" destOrd="0" presId="urn:microsoft.com/office/officeart/2008/layout/PictureGrid"/>
    <dgm:cxn modelId="{9A71677A-595B-4027-9CD9-C110CFFEEEDB}" type="presParOf" srcId="{BD5D2F7A-EC7C-4A3D-B945-154588A73C05}" destId="{517F01DA-E7D7-4FDA-9DE4-1BC178D701AD}" srcOrd="1" destOrd="0" presId="urn:microsoft.com/office/officeart/2008/layout/PictureGri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7F1AF3-12AE-4717-8517-D0C515860F6A}"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GB"/>
        </a:p>
      </dgm:t>
    </dgm:pt>
    <dgm:pt modelId="{909B54AC-E44F-4B11-940C-E645E93F5D74}">
      <dgm:prSet phldrT="[Text]" custT="1"/>
      <dgm:spPr/>
      <dgm:t>
        <a:bodyPr/>
        <a:lstStyle/>
        <a:p>
          <a:pPr algn="ctr"/>
          <a:r>
            <a:rPr lang="en-GB" sz="1000" dirty="0" smtClean="0">
              <a:latin typeface="Verdana" pitchFamily="34" charset="0"/>
              <a:ea typeface="Verdana" pitchFamily="34" charset="0"/>
              <a:cs typeface="Verdana" pitchFamily="34" charset="0"/>
            </a:rPr>
            <a:t>1 </a:t>
          </a:r>
          <a:r>
            <a:rPr lang="en-GB" sz="1000" dirty="0">
              <a:latin typeface="Verdana" pitchFamily="34" charset="0"/>
              <a:ea typeface="Verdana" pitchFamily="34" charset="0"/>
              <a:cs typeface="Verdana" pitchFamily="34" charset="0"/>
            </a:rPr>
            <a:t>Spreads for bonds of different issues size in bps </a:t>
          </a:r>
        </a:p>
      </dgm:t>
    </dgm:pt>
    <dgm:pt modelId="{FB8B0F6C-196B-4C8A-A4B4-2608533746A4}" type="parTrans" cxnId="{EEEA6E7F-441E-46F2-9001-473D6EBE68EA}">
      <dgm:prSet/>
      <dgm:spPr/>
      <dgm:t>
        <a:bodyPr/>
        <a:lstStyle/>
        <a:p>
          <a:endParaRPr lang="en-GB"/>
        </a:p>
      </dgm:t>
    </dgm:pt>
    <dgm:pt modelId="{A628CA8D-E3FA-4815-A8EE-0A1B9A583747}" type="sibTrans" cxnId="{EEEA6E7F-441E-46F2-9001-473D6EBE68EA}">
      <dgm:prSet/>
      <dgm:spPr/>
      <dgm:t>
        <a:bodyPr/>
        <a:lstStyle/>
        <a:p>
          <a:endParaRPr lang="en-GB"/>
        </a:p>
      </dgm:t>
    </dgm:pt>
    <dgm:pt modelId="{C79AFF8B-4DA0-4E79-96A1-72A771DC3F88}">
      <dgm:prSet phldrT="[Text]" custT="1"/>
      <dgm:spPr/>
      <dgm:t>
        <a:bodyPr/>
        <a:lstStyle/>
        <a:p>
          <a:pPr algn="ctr"/>
          <a:r>
            <a:rPr lang="en-GB" sz="1000" dirty="0" smtClean="0">
              <a:latin typeface="Verdana" pitchFamily="34" charset="0"/>
              <a:ea typeface="Verdana" pitchFamily="34" charset="0"/>
              <a:cs typeface="Verdana" pitchFamily="34" charset="0"/>
            </a:rPr>
            <a:t>2 </a:t>
          </a:r>
          <a:r>
            <a:rPr lang="en-GB" sz="1000" dirty="0">
              <a:latin typeface="Verdana" pitchFamily="34" charset="0"/>
              <a:ea typeface="Verdana" pitchFamily="34" charset="0"/>
              <a:cs typeface="Verdana" pitchFamily="34" charset="0"/>
            </a:rPr>
            <a:t>Spreads for bonds in different currencies in bps</a:t>
          </a:r>
        </a:p>
      </dgm:t>
    </dgm:pt>
    <dgm:pt modelId="{39E0A736-3688-4074-AE8D-6D8E6E1A93A1}" type="parTrans" cxnId="{0DF1C692-A502-4EBB-A8DE-884828A3D70C}">
      <dgm:prSet/>
      <dgm:spPr/>
      <dgm:t>
        <a:bodyPr/>
        <a:lstStyle/>
        <a:p>
          <a:endParaRPr lang="en-GB"/>
        </a:p>
      </dgm:t>
    </dgm:pt>
    <dgm:pt modelId="{53B79ED1-FE44-4501-B510-774CEC913ABD}" type="sibTrans" cxnId="{0DF1C692-A502-4EBB-A8DE-884828A3D70C}">
      <dgm:prSet/>
      <dgm:spPr/>
      <dgm:t>
        <a:bodyPr/>
        <a:lstStyle/>
        <a:p>
          <a:endParaRPr lang="en-GB"/>
        </a:p>
      </dgm:t>
    </dgm:pt>
    <dgm:pt modelId="{ECADB053-E981-44D5-948A-C487EF1BF2BD}">
      <dgm:prSet phldrT="[Text]" custT="1"/>
      <dgm:spPr/>
      <dgm:t>
        <a:bodyPr/>
        <a:lstStyle/>
        <a:p>
          <a:pPr algn="ctr"/>
          <a:r>
            <a:rPr lang="en-GB" sz="1000" dirty="0" smtClean="0">
              <a:latin typeface="Verdana" pitchFamily="34" charset="0"/>
              <a:ea typeface="Verdana" pitchFamily="34" charset="0"/>
              <a:cs typeface="Verdana" pitchFamily="34" charset="0"/>
            </a:rPr>
            <a:t>3 </a:t>
          </a:r>
          <a:r>
            <a:rPr lang="en-GB" sz="1000" dirty="0">
              <a:latin typeface="Verdana" pitchFamily="34" charset="0"/>
              <a:ea typeface="Verdana" pitchFamily="34" charset="0"/>
              <a:cs typeface="Verdana" pitchFamily="34" charset="0"/>
            </a:rPr>
            <a:t>Spreads for bonds bucketed by price </a:t>
          </a:r>
          <a:r>
            <a:rPr lang="en-GB" sz="1000" dirty="0" smtClean="0">
              <a:latin typeface="Verdana" pitchFamily="34" charset="0"/>
              <a:ea typeface="Verdana" pitchFamily="34" charset="0"/>
              <a:cs typeface="Verdana" pitchFamily="34" charset="0"/>
            </a:rPr>
            <a:t>volatility in </a:t>
          </a:r>
          <a:r>
            <a:rPr lang="en-GB" sz="1000" dirty="0">
              <a:latin typeface="Verdana" pitchFamily="34" charset="0"/>
              <a:ea typeface="Verdana" pitchFamily="34" charset="0"/>
              <a:cs typeface="Verdana" pitchFamily="34" charset="0"/>
            </a:rPr>
            <a:t>bps </a:t>
          </a:r>
        </a:p>
      </dgm:t>
    </dgm:pt>
    <dgm:pt modelId="{AB7A07D9-77BC-4E6B-9DFA-8191DAC9C29C}" type="parTrans" cxnId="{A1C84B8A-BB42-4B5F-BFCC-3C7284983974}">
      <dgm:prSet/>
      <dgm:spPr/>
      <dgm:t>
        <a:bodyPr/>
        <a:lstStyle/>
        <a:p>
          <a:endParaRPr lang="en-GB"/>
        </a:p>
      </dgm:t>
    </dgm:pt>
    <dgm:pt modelId="{710ECB3D-D59F-4D0D-A96F-90E849D49799}" type="sibTrans" cxnId="{A1C84B8A-BB42-4B5F-BFCC-3C7284983974}">
      <dgm:prSet/>
      <dgm:spPr/>
      <dgm:t>
        <a:bodyPr/>
        <a:lstStyle/>
        <a:p>
          <a:endParaRPr lang="en-GB"/>
        </a:p>
      </dgm:t>
    </dgm:pt>
    <dgm:pt modelId="{EE3FFCDB-0AF8-4D83-8EA7-F8B148CE8588}">
      <dgm:prSet phldrT="[Text]" custT="1"/>
      <dgm:spPr/>
      <dgm:t>
        <a:bodyPr/>
        <a:lstStyle/>
        <a:p>
          <a:pPr algn="ctr"/>
          <a:r>
            <a:rPr lang="en-GB" sz="1000" dirty="0" smtClean="0">
              <a:latin typeface="Verdana" pitchFamily="34" charset="0"/>
              <a:ea typeface="Verdana" pitchFamily="34" charset="0"/>
              <a:cs typeface="Verdana" pitchFamily="34" charset="0"/>
            </a:rPr>
            <a:t>4 </a:t>
          </a:r>
          <a:r>
            <a:rPr lang="en-GB" sz="1000" dirty="0">
              <a:latin typeface="Verdana" pitchFamily="34" charset="0"/>
              <a:ea typeface="Verdana" pitchFamily="34" charset="0"/>
              <a:cs typeface="Verdana" pitchFamily="34" charset="0"/>
            </a:rPr>
            <a:t>Counts by month of bonds in different price volatility buckets</a:t>
          </a:r>
        </a:p>
      </dgm:t>
    </dgm:pt>
    <dgm:pt modelId="{89B0521C-1A1E-4F5F-8E9A-D57E935E5659}" type="parTrans" cxnId="{FFD787BE-74C7-4695-973B-2C01CCA0471B}">
      <dgm:prSet/>
      <dgm:spPr/>
      <dgm:t>
        <a:bodyPr/>
        <a:lstStyle/>
        <a:p>
          <a:endParaRPr lang="en-GB"/>
        </a:p>
      </dgm:t>
    </dgm:pt>
    <dgm:pt modelId="{39172BD6-A691-4C51-97D5-2FCB751EC934}" type="sibTrans" cxnId="{FFD787BE-74C7-4695-973B-2C01CCA0471B}">
      <dgm:prSet/>
      <dgm:spPr/>
      <dgm:t>
        <a:bodyPr/>
        <a:lstStyle/>
        <a:p>
          <a:endParaRPr lang="en-GB"/>
        </a:p>
      </dgm:t>
    </dgm:pt>
    <dgm:pt modelId="{8E00E318-F1DA-4E4D-9BB3-C64A28D4297D}" type="pres">
      <dgm:prSet presAssocID="{027F1AF3-12AE-4717-8517-D0C515860F6A}" presName="Name0" presStyleCnt="0">
        <dgm:presLayoutVars>
          <dgm:dir/>
        </dgm:presLayoutVars>
      </dgm:prSet>
      <dgm:spPr/>
      <dgm:t>
        <a:bodyPr/>
        <a:lstStyle/>
        <a:p>
          <a:endParaRPr lang="en-GB"/>
        </a:p>
      </dgm:t>
    </dgm:pt>
    <dgm:pt modelId="{986F4FD9-8567-431E-AD11-917EA5084E55}" type="pres">
      <dgm:prSet presAssocID="{909B54AC-E44F-4B11-940C-E645E93F5D74}" presName="composite" presStyleCnt="0"/>
      <dgm:spPr/>
      <dgm:t>
        <a:bodyPr/>
        <a:lstStyle/>
        <a:p>
          <a:endParaRPr lang="en-GB"/>
        </a:p>
      </dgm:t>
    </dgm:pt>
    <dgm:pt modelId="{39FE68BA-2C17-4A06-9F32-FD9989CCA7AB}" type="pres">
      <dgm:prSet presAssocID="{909B54AC-E44F-4B11-940C-E645E93F5D74}" presName="rect2" presStyleLbl="revTx" presStyleIdx="0" presStyleCnt="4" custScaleX="146436" custScaleY="108045">
        <dgm:presLayoutVars>
          <dgm:bulletEnabled val="1"/>
        </dgm:presLayoutVars>
      </dgm:prSet>
      <dgm:spPr/>
      <dgm:t>
        <a:bodyPr/>
        <a:lstStyle/>
        <a:p>
          <a:endParaRPr lang="en-GB"/>
        </a:p>
      </dgm:t>
    </dgm:pt>
    <dgm:pt modelId="{201502F7-A67A-48B2-BC51-6F964E78DC47}" type="pres">
      <dgm:prSet presAssocID="{909B54AC-E44F-4B11-940C-E645E93F5D74}" presName="rect1" presStyleLbl="alignImgPlace1" presStyleIdx="0" presStyleCnt="4" custScaleX="185492"/>
      <dgm:spPr>
        <a:blipFill rotWithShape="1">
          <a:blip xmlns:r="http://schemas.openxmlformats.org/officeDocument/2006/relationships" r:embed="rId1"/>
          <a:stretch>
            <a:fillRect/>
          </a:stretch>
        </a:blipFill>
      </dgm:spPr>
      <dgm:t>
        <a:bodyPr/>
        <a:lstStyle/>
        <a:p>
          <a:endParaRPr lang="en-GB"/>
        </a:p>
      </dgm:t>
    </dgm:pt>
    <dgm:pt modelId="{6890EAF1-EAB3-42B0-A752-F2F8EA1C24A0}" type="pres">
      <dgm:prSet presAssocID="{A628CA8D-E3FA-4815-A8EE-0A1B9A583747}" presName="sibTrans" presStyleCnt="0"/>
      <dgm:spPr/>
      <dgm:t>
        <a:bodyPr/>
        <a:lstStyle/>
        <a:p>
          <a:endParaRPr lang="en-GB"/>
        </a:p>
      </dgm:t>
    </dgm:pt>
    <dgm:pt modelId="{B5EBE2EB-6BAD-4849-99EB-05D4FC87BBF3}" type="pres">
      <dgm:prSet presAssocID="{C79AFF8B-4DA0-4E79-96A1-72A771DC3F88}" presName="composite" presStyleCnt="0"/>
      <dgm:spPr/>
      <dgm:t>
        <a:bodyPr/>
        <a:lstStyle/>
        <a:p>
          <a:endParaRPr lang="en-GB"/>
        </a:p>
      </dgm:t>
    </dgm:pt>
    <dgm:pt modelId="{A8253141-BD7B-47BF-9A5D-60D62F1170EB}" type="pres">
      <dgm:prSet presAssocID="{C79AFF8B-4DA0-4E79-96A1-72A771DC3F88}" presName="rect2" presStyleLbl="revTx" presStyleIdx="1" presStyleCnt="4" custScaleX="127587" custScaleY="81093">
        <dgm:presLayoutVars>
          <dgm:bulletEnabled val="1"/>
        </dgm:presLayoutVars>
      </dgm:prSet>
      <dgm:spPr/>
      <dgm:t>
        <a:bodyPr/>
        <a:lstStyle/>
        <a:p>
          <a:endParaRPr lang="en-GB"/>
        </a:p>
      </dgm:t>
    </dgm:pt>
    <dgm:pt modelId="{B0DCD8C0-DBCB-4A60-98D4-763B69B723F7}" type="pres">
      <dgm:prSet presAssocID="{C79AFF8B-4DA0-4E79-96A1-72A771DC3F88}" presName="rect1" presStyleLbl="alignImgPlace1" presStyleIdx="1" presStyleCnt="4" custScaleX="186575"/>
      <dgm:spPr>
        <a:blipFill rotWithShape="1">
          <a:blip xmlns:r="http://schemas.openxmlformats.org/officeDocument/2006/relationships" r:embed="rId2"/>
          <a:stretch>
            <a:fillRect/>
          </a:stretch>
        </a:blipFill>
      </dgm:spPr>
      <dgm:t>
        <a:bodyPr/>
        <a:lstStyle/>
        <a:p>
          <a:endParaRPr lang="en-GB"/>
        </a:p>
      </dgm:t>
    </dgm:pt>
    <dgm:pt modelId="{8770A564-8562-48DB-8B82-256D83CC12F0}" type="pres">
      <dgm:prSet presAssocID="{53B79ED1-FE44-4501-B510-774CEC913ABD}" presName="sibTrans" presStyleCnt="0"/>
      <dgm:spPr/>
      <dgm:t>
        <a:bodyPr/>
        <a:lstStyle/>
        <a:p>
          <a:endParaRPr lang="en-GB"/>
        </a:p>
      </dgm:t>
    </dgm:pt>
    <dgm:pt modelId="{EFBE6437-12E4-4970-B17D-589F4AC2D02A}" type="pres">
      <dgm:prSet presAssocID="{ECADB053-E981-44D5-948A-C487EF1BF2BD}" presName="composite" presStyleCnt="0"/>
      <dgm:spPr/>
      <dgm:t>
        <a:bodyPr/>
        <a:lstStyle/>
        <a:p>
          <a:endParaRPr lang="en-GB"/>
        </a:p>
      </dgm:t>
    </dgm:pt>
    <dgm:pt modelId="{50469F1C-3BD8-4FC4-B949-517504C185FC}" type="pres">
      <dgm:prSet presAssocID="{ECADB053-E981-44D5-948A-C487EF1BF2BD}" presName="rect2" presStyleLbl="revTx" presStyleIdx="2" presStyleCnt="4" custScaleX="158308" custScaleY="57970">
        <dgm:presLayoutVars>
          <dgm:bulletEnabled val="1"/>
        </dgm:presLayoutVars>
      </dgm:prSet>
      <dgm:spPr/>
      <dgm:t>
        <a:bodyPr/>
        <a:lstStyle/>
        <a:p>
          <a:endParaRPr lang="en-GB"/>
        </a:p>
      </dgm:t>
    </dgm:pt>
    <dgm:pt modelId="{CB435B67-E9A1-478E-8A53-B6A7AB1CDBC9}" type="pres">
      <dgm:prSet presAssocID="{ECADB053-E981-44D5-948A-C487EF1BF2BD}" presName="rect1" presStyleLbl="alignImgPlace1" presStyleIdx="2" presStyleCnt="4" custScaleX="183911" custLinFactNeighborX="6084" custLinFactNeighborY="-3380"/>
      <dgm:spPr>
        <a:blipFill rotWithShape="0">
          <a:blip xmlns:r="http://schemas.openxmlformats.org/officeDocument/2006/relationships" r:embed="rId3"/>
          <a:stretch>
            <a:fillRect/>
          </a:stretch>
        </a:blipFill>
      </dgm:spPr>
      <dgm:t>
        <a:bodyPr/>
        <a:lstStyle/>
        <a:p>
          <a:endParaRPr lang="en-GB"/>
        </a:p>
      </dgm:t>
    </dgm:pt>
    <dgm:pt modelId="{94FD822F-547D-4277-AAEF-B34A732054BE}" type="pres">
      <dgm:prSet presAssocID="{710ECB3D-D59F-4D0D-A96F-90E849D49799}" presName="sibTrans" presStyleCnt="0"/>
      <dgm:spPr/>
      <dgm:t>
        <a:bodyPr/>
        <a:lstStyle/>
        <a:p>
          <a:endParaRPr lang="en-GB"/>
        </a:p>
      </dgm:t>
    </dgm:pt>
    <dgm:pt modelId="{BD5D2F7A-EC7C-4A3D-B945-154588A73C05}" type="pres">
      <dgm:prSet presAssocID="{EE3FFCDB-0AF8-4D83-8EA7-F8B148CE8588}" presName="composite" presStyleCnt="0"/>
      <dgm:spPr/>
      <dgm:t>
        <a:bodyPr/>
        <a:lstStyle/>
        <a:p>
          <a:endParaRPr lang="en-GB"/>
        </a:p>
      </dgm:t>
    </dgm:pt>
    <dgm:pt modelId="{156ED783-4A6A-46E8-A32D-C4CC57D7FA5F}" type="pres">
      <dgm:prSet presAssocID="{EE3FFCDB-0AF8-4D83-8EA7-F8B148CE8588}" presName="rect2" presStyleLbl="revTx" presStyleIdx="3" presStyleCnt="4" custScaleX="158614" custScaleY="100437" custLinFactNeighborX="-91" custLinFactNeighborY="-26169">
        <dgm:presLayoutVars>
          <dgm:bulletEnabled val="1"/>
        </dgm:presLayoutVars>
      </dgm:prSet>
      <dgm:spPr/>
      <dgm:t>
        <a:bodyPr/>
        <a:lstStyle/>
        <a:p>
          <a:endParaRPr lang="en-GB"/>
        </a:p>
      </dgm:t>
    </dgm:pt>
    <dgm:pt modelId="{517F01DA-E7D7-4FDA-9DE4-1BC178D701AD}" type="pres">
      <dgm:prSet presAssocID="{EE3FFCDB-0AF8-4D83-8EA7-F8B148CE8588}" presName="rect1" presStyleLbl="alignImgPlace1" presStyleIdx="3" presStyleCnt="4" custScaleX="195553" custLinFactNeighborX="7437" custLinFactNeighborY="-2774"/>
      <dgm:spPr>
        <a:blipFill rotWithShape="0">
          <a:blip xmlns:r="http://schemas.openxmlformats.org/officeDocument/2006/relationships" r:embed="rId4"/>
          <a:stretch>
            <a:fillRect/>
          </a:stretch>
        </a:blipFill>
      </dgm:spPr>
      <dgm:t>
        <a:bodyPr/>
        <a:lstStyle/>
        <a:p>
          <a:endParaRPr lang="en-GB"/>
        </a:p>
      </dgm:t>
    </dgm:pt>
  </dgm:ptLst>
  <dgm:cxnLst>
    <dgm:cxn modelId="{A1C84B8A-BB42-4B5F-BFCC-3C7284983974}" srcId="{027F1AF3-12AE-4717-8517-D0C515860F6A}" destId="{ECADB053-E981-44D5-948A-C487EF1BF2BD}" srcOrd="2" destOrd="0" parTransId="{AB7A07D9-77BC-4E6B-9DFA-8191DAC9C29C}" sibTransId="{710ECB3D-D59F-4D0D-A96F-90E849D49799}"/>
    <dgm:cxn modelId="{AB7570A1-C17A-4F1C-A8DB-C37FE1640ECC}" type="presOf" srcId="{EE3FFCDB-0AF8-4D83-8EA7-F8B148CE8588}" destId="{156ED783-4A6A-46E8-A32D-C4CC57D7FA5F}" srcOrd="0" destOrd="0" presId="urn:microsoft.com/office/officeart/2008/layout/PictureGrid"/>
    <dgm:cxn modelId="{4AD7776D-6FD8-4B72-A38F-7E0AD99FFC0B}" type="presOf" srcId="{909B54AC-E44F-4B11-940C-E645E93F5D74}" destId="{39FE68BA-2C17-4A06-9F32-FD9989CCA7AB}" srcOrd="0" destOrd="0" presId="urn:microsoft.com/office/officeart/2008/layout/PictureGrid"/>
    <dgm:cxn modelId="{FFD787BE-74C7-4695-973B-2C01CCA0471B}" srcId="{027F1AF3-12AE-4717-8517-D0C515860F6A}" destId="{EE3FFCDB-0AF8-4D83-8EA7-F8B148CE8588}" srcOrd="3" destOrd="0" parTransId="{89B0521C-1A1E-4F5F-8E9A-D57E935E5659}" sibTransId="{39172BD6-A691-4C51-97D5-2FCB751EC934}"/>
    <dgm:cxn modelId="{8A8D1C69-518E-4CB1-BD8A-A5F4D4F77D08}" type="presOf" srcId="{C79AFF8B-4DA0-4E79-96A1-72A771DC3F88}" destId="{A8253141-BD7B-47BF-9A5D-60D62F1170EB}" srcOrd="0" destOrd="0" presId="urn:microsoft.com/office/officeart/2008/layout/PictureGrid"/>
    <dgm:cxn modelId="{E02498E2-C600-45F1-A742-D6D544DE44BC}" type="presOf" srcId="{027F1AF3-12AE-4717-8517-D0C515860F6A}" destId="{8E00E318-F1DA-4E4D-9BB3-C64A28D4297D}" srcOrd="0" destOrd="0" presId="urn:microsoft.com/office/officeart/2008/layout/PictureGrid"/>
    <dgm:cxn modelId="{0DF1C692-A502-4EBB-A8DE-884828A3D70C}" srcId="{027F1AF3-12AE-4717-8517-D0C515860F6A}" destId="{C79AFF8B-4DA0-4E79-96A1-72A771DC3F88}" srcOrd="1" destOrd="0" parTransId="{39E0A736-3688-4074-AE8D-6D8E6E1A93A1}" sibTransId="{53B79ED1-FE44-4501-B510-774CEC913ABD}"/>
    <dgm:cxn modelId="{EEEA6E7F-441E-46F2-9001-473D6EBE68EA}" srcId="{027F1AF3-12AE-4717-8517-D0C515860F6A}" destId="{909B54AC-E44F-4B11-940C-E645E93F5D74}" srcOrd="0" destOrd="0" parTransId="{FB8B0F6C-196B-4C8A-A4B4-2608533746A4}" sibTransId="{A628CA8D-E3FA-4815-A8EE-0A1B9A583747}"/>
    <dgm:cxn modelId="{98502F5C-3258-485A-BECA-13EF070AEB56}" type="presOf" srcId="{ECADB053-E981-44D5-948A-C487EF1BF2BD}" destId="{50469F1C-3BD8-4FC4-B949-517504C185FC}" srcOrd="0" destOrd="0" presId="urn:microsoft.com/office/officeart/2008/layout/PictureGrid"/>
    <dgm:cxn modelId="{0263EB1F-F253-4E49-B0E1-98844BB7AE92}" type="presParOf" srcId="{8E00E318-F1DA-4E4D-9BB3-C64A28D4297D}" destId="{986F4FD9-8567-431E-AD11-917EA5084E55}" srcOrd="0" destOrd="0" presId="urn:microsoft.com/office/officeart/2008/layout/PictureGrid"/>
    <dgm:cxn modelId="{ADDA898B-31B4-49DA-8405-C8BBDEEDA663}" type="presParOf" srcId="{986F4FD9-8567-431E-AD11-917EA5084E55}" destId="{39FE68BA-2C17-4A06-9F32-FD9989CCA7AB}" srcOrd="0" destOrd="0" presId="urn:microsoft.com/office/officeart/2008/layout/PictureGrid"/>
    <dgm:cxn modelId="{C9C96976-EBA9-407B-9407-0BADE65A5DFE}" type="presParOf" srcId="{986F4FD9-8567-431E-AD11-917EA5084E55}" destId="{201502F7-A67A-48B2-BC51-6F964E78DC47}" srcOrd="1" destOrd="0" presId="urn:microsoft.com/office/officeart/2008/layout/PictureGrid"/>
    <dgm:cxn modelId="{BA9B6B8C-46AC-4C0B-94FC-5779D3CB4ECC}" type="presParOf" srcId="{8E00E318-F1DA-4E4D-9BB3-C64A28D4297D}" destId="{6890EAF1-EAB3-42B0-A752-F2F8EA1C24A0}" srcOrd="1" destOrd="0" presId="urn:microsoft.com/office/officeart/2008/layout/PictureGrid"/>
    <dgm:cxn modelId="{3F357FBC-3615-445B-BB59-D52E6B1E7FD8}" type="presParOf" srcId="{8E00E318-F1DA-4E4D-9BB3-C64A28D4297D}" destId="{B5EBE2EB-6BAD-4849-99EB-05D4FC87BBF3}" srcOrd="2" destOrd="0" presId="urn:microsoft.com/office/officeart/2008/layout/PictureGrid"/>
    <dgm:cxn modelId="{BE3C9DC9-E7E5-4F89-8886-AFF9949FF9D5}" type="presParOf" srcId="{B5EBE2EB-6BAD-4849-99EB-05D4FC87BBF3}" destId="{A8253141-BD7B-47BF-9A5D-60D62F1170EB}" srcOrd="0" destOrd="0" presId="urn:microsoft.com/office/officeart/2008/layout/PictureGrid"/>
    <dgm:cxn modelId="{3E1AE441-1541-4D64-9FE0-25AD10333B97}" type="presParOf" srcId="{B5EBE2EB-6BAD-4849-99EB-05D4FC87BBF3}" destId="{B0DCD8C0-DBCB-4A60-98D4-763B69B723F7}" srcOrd="1" destOrd="0" presId="urn:microsoft.com/office/officeart/2008/layout/PictureGrid"/>
    <dgm:cxn modelId="{4BE3F298-F739-499D-88CB-A40358BD5D38}" type="presParOf" srcId="{8E00E318-F1DA-4E4D-9BB3-C64A28D4297D}" destId="{8770A564-8562-48DB-8B82-256D83CC12F0}" srcOrd="3" destOrd="0" presId="urn:microsoft.com/office/officeart/2008/layout/PictureGrid"/>
    <dgm:cxn modelId="{647845BA-BC18-4AAC-9BBE-C0A82C94E24B}" type="presParOf" srcId="{8E00E318-F1DA-4E4D-9BB3-C64A28D4297D}" destId="{EFBE6437-12E4-4970-B17D-589F4AC2D02A}" srcOrd="4" destOrd="0" presId="urn:microsoft.com/office/officeart/2008/layout/PictureGrid"/>
    <dgm:cxn modelId="{A53340C6-8C6B-441A-BD4B-A5174F878AA2}" type="presParOf" srcId="{EFBE6437-12E4-4970-B17D-589F4AC2D02A}" destId="{50469F1C-3BD8-4FC4-B949-517504C185FC}" srcOrd="0" destOrd="0" presId="urn:microsoft.com/office/officeart/2008/layout/PictureGrid"/>
    <dgm:cxn modelId="{7C8B7123-D164-4D00-B577-6DDEEDBD11DA}" type="presParOf" srcId="{EFBE6437-12E4-4970-B17D-589F4AC2D02A}" destId="{CB435B67-E9A1-478E-8A53-B6A7AB1CDBC9}" srcOrd="1" destOrd="0" presId="urn:microsoft.com/office/officeart/2008/layout/PictureGrid"/>
    <dgm:cxn modelId="{E585AC00-26B9-466E-97FC-99C5ABAF09F0}" type="presParOf" srcId="{8E00E318-F1DA-4E4D-9BB3-C64A28D4297D}" destId="{94FD822F-547D-4277-AAEF-B34A732054BE}" srcOrd="5" destOrd="0" presId="urn:microsoft.com/office/officeart/2008/layout/PictureGrid"/>
    <dgm:cxn modelId="{4C5D2D20-DBE8-458D-84F0-203C8CD6E8CA}" type="presParOf" srcId="{8E00E318-F1DA-4E4D-9BB3-C64A28D4297D}" destId="{BD5D2F7A-EC7C-4A3D-B945-154588A73C05}" srcOrd="6" destOrd="0" presId="urn:microsoft.com/office/officeart/2008/layout/PictureGrid"/>
    <dgm:cxn modelId="{283E119E-9EC4-4BBB-A636-FBABACDFF24A}" type="presParOf" srcId="{BD5D2F7A-EC7C-4A3D-B945-154588A73C05}" destId="{156ED783-4A6A-46E8-A32D-C4CC57D7FA5F}" srcOrd="0" destOrd="0" presId="urn:microsoft.com/office/officeart/2008/layout/PictureGrid"/>
    <dgm:cxn modelId="{5AEB53DB-5489-4F1C-B923-15ABB7CBA5D6}" type="presParOf" srcId="{BD5D2F7A-EC7C-4A3D-B945-154588A73C05}" destId="{517F01DA-E7D7-4FDA-9DE4-1BC178D701AD}" srcOrd="1" destOrd="0" presId="urn:microsoft.com/office/officeart/2008/layout/PictureGri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7F1AF3-12AE-4717-8517-D0C515860F6A}"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GB"/>
        </a:p>
      </dgm:t>
    </dgm:pt>
    <dgm:pt modelId="{909B54AC-E44F-4B11-940C-E645E93F5D74}">
      <dgm:prSet phldrT="[Text]" custT="1"/>
      <dgm:spPr/>
      <dgm:t>
        <a:bodyPr/>
        <a:lstStyle/>
        <a:p>
          <a:pPr algn="ctr"/>
          <a:r>
            <a:rPr lang="en-GB" sz="1000" dirty="0" smtClean="0">
              <a:latin typeface="Verdana" pitchFamily="34" charset="0"/>
              <a:ea typeface="Verdana" pitchFamily="34" charset="0"/>
              <a:cs typeface="Verdana" pitchFamily="34" charset="0"/>
            </a:rPr>
            <a:t>1 </a:t>
          </a:r>
          <a:r>
            <a:rPr lang="en-GB" sz="1000" dirty="0" err="1">
              <a:latin typeface="Verdana" pitchFamily="34" charset="0"/>
              <a:ea typeface="Verdana" pitchFamily="34" charset="0"/>
              <a:cs typeface="Verdana" pitchFamily="34" charset="0"/>
            </a:rPr>
            <a:t>Amihud</a:t>
          </a:r>
          <a:r>
            <a:rPr lang="en-GB" sz="1000" dirty="0">
              <a:latin typeface="Verdana" pitchFamily="34" charset="0"/>
              <a:ea typeface="Verdana" pitchFamily="34" charset="0"/>
              <a:cs typeface="Verdana" pitchFamily="34" charset="0"/>
            </a:rPr>
            <a:t> </a:t>
          </a:r>
          <a:r>
            <a:rPr lang="en-GB" sz="1000" dirty="0" smtClean="0">
              <a:latin typeface="Verdana" pitchFamily="34" charset="0"/>
              <a:ea typeface="Verdana" pitchFamily="34" charset="0"/>
              <a:cs typeface="Verdana" pitchFamily="34" charset="0"/>
            </a:rPr>
            <a:t>Ratio v2 </a:t>
          </a:r>
          <a:r>
            <a:rPr lang="en-GB" sz="1000" dirty="0">
              <a:latin typeface="Verdana" pitchFamily="34" charset="0"/>
              <a:ea typeface="Verdana" pitchFamily="34" charset="0"/>
              <a:cs typeface="Verdana" pitchFamily="34" charset="0"/>
            </a:rPr>
            <a:t>for all bonds</a:t>
          </a:r>
        </a:p>
      </dgm:t>
    </dgm:pt>
    <dgm:pt modelId="{FB8B0F6C-196B-4C8A-A4B4-2608533746A4}" type="parTrans" cxnId="{EEEA6E7F-441E-46F2-9001-473D6EBE68EA}">
      <dgm:prSet/>
      <dgm:spPr/>
      <dgm:t>
        <a:bodyPr/>
        <a:lstStyle/>
        <a:p>
          <a:endParaRPr lang="en-GB"/>
        </a:p>
      </dgm:t>
    </dgm:pt>
    <dgm:pt modelId="{A628CA8D-E3FA-4815-A8EE-0A1B9A583747}" type="sibTrans" cxnId="{EEEA6E7F-441E-46F2-9001-473D6EBE68EA}">
      <dgm:prSet/>
      <dgm:spPr/>
      <dgm:t>
        <a:bodyPr/>
        <a:lstStyle/>
        <a:p>
          <a:endParaRPr lang="en-GB"/>
        </a:p>
      </dgm:t>
    </dgm:pt>
    <dgm:pt modelId="{C79AFF8B-4DA0-4E79-96A1-72A771DC3F88}">
      <dgm:prSet phldrT="[Text]" custT="1"/>
      <dgm:spPr/>
      <dgm:t>
        <a:bodyPr/>
        <a:lstStyle/>
        <a:p>
          <a:pPr algn="ctr"/>
          <a:r>
            <a:rPr lang="en-GB" sz="1000" dirty="0" smtClean="0">
              <a:latin typeface="Verdana" pitchFamily="34" charset="0"/>
              <a:ea typeface="Verdana" pitchFamily="34" charset="0"/>
              <a:cs typeface="Verdana" pitchFamily="34" charset="0"/>
            </a:rPr>
            <a:t>2 </a:t>
          </a:r>
          <a:r>
            <a:rPr lang="en-GB" sz="1000" dirty="0" err="1" smtClean="0">
              <a:latin typeface="Verdana" pitchFamily="34" charset="0"/>
              <a:ea typeface="Verdana" pitchFamily="34" charset="0"/>
              <a:cs typeface="Verdana" pitchFamily="34" charset="0"/>
            </a:rPr>
            <a:t>Amihud</a:t>
          </a:r>
          <a:r>
            <a:rPr lang="en-GB" sz="1000" dirty="0" smtClean="0">
              <a:latin typeface="Verdana" pitchFamily="34" charset="0"/>
              <a:ea typeface="Verdana" pitchFamily="34" charset="0"/>
              <a:cs typeface="Verdana" pitchFamily="34" charset="0"/>
            </a:rPr>
            <a:t> Ratio v2 for </a:t>
          </a:r>
          <a:r>
            <a:rPr lang="en-GB" sz="1000" dirty="0">
              <a:latin typeface="Verdana" pitchFamily="34" charset="0"/>
              <a:ea typeface="Verdana" pitchFamily="34" charset="0"/>
              <a:cs typeface="Verdana" pitchFamily="34" charset="0"/>
            </a:rPr>
            <a:t>Financials versus </a:t>
          </a:r>
          <a:r>
            <a:rPr lang="en-GB" sz="1000" dirty="0" smtClean="0">
              <a:latin typeface="Verdana" pitchFamily="34" charset="0"/>
              <a:ea typeface="Verdana" pitchFamily="34" charset="0"/>
              <a:cs typeface="Verdana" pitchFamily="34" charset="0"/>
            </a:rPr>
            <a:t>Non-financials</a:t>
          </a:r>
          <a:endParaRPr lang="en-GB" sz="1000" dirty="0">
            <a:latin typeface="Verdana" pitchFamily="34" charset="0"/>
            <a:ea typeface="Verdana" pitchFamily="34" charset="0"/>
            <a:cs typeface="Verdana" pitchFamily="34" charset="0"/>
          </a:endParaRPr>
        </a:p>
      </dgm:t>
    </dgm:pt>
    <dgm:pt modelId="{39E0A736-3688-4074-AE8D-6D8E6E1A93A1}" type="parTrans" cxnId="{0DF1C692-A502-4EBB-A8DE-884828A3D70C}">
      <dgm:prSet/>
      <dgm:spPr/>
      <dgm:t>
        <a:bodyPr/>
        <a:lstStyle/>
        <a:p>
          <a:endParaRPr lang="en-GB"/>
        </a:p>
      </dgm:t>
    </dgm:pt>
    <dgm:pt modelId="{53B79ED1-FE44-4501-B510-774CEC913ABD}" type="sibTrans" cxnId="{0DF1C692-A502-4EBB-A8DE-884828A3D70C}">
      <dgm:prSet/>
      <dgm:spPr/>
      <dgm:t>
        <a:bodyPr/>
        <a:lstStyle/>
        <a:p>
          <a:endParaRPr lang="en-GB"/>
        </a:p>
      </dgm:t>
    </dgm:pt>
    <dgm:pt modelId="{ECADB053-E981-44D5-948A-C487EF1BF2BD}">
      <dgm:prSet phldrT="[Text]" custT="1"/>
      <dgm:spPr/>
      <dgm:t>
        <a:bodyPr/>
        <a:lstStyle/>
        <a:p>
          <a:pPr algn="ctr"/>
          <a:r>
            <a:rPr lang="en-GB" sz="1000" dirty="0" smtClean="0">
              <a:latin typeface="Verdana" pitchFamily="34" charset="0"/>
              <a:ea typeface="Verdana" pitchFamily="34" charset="0"/>
              <a:cs typeface="Verdana" pitchFamily="34" charset="0"/>
            </a:rPr>
            <a:t>3 </a:t>
          </a:r>
          <a:r>
            <a:rPr lang="en-GB" sz="1000" dirty="0" err="1" smtClean="0">
              <a:latin typeface="Verdana" pitchFamily="34" charset="0"/>
              <a:ea typeface="Verdana" pitchFamily="34" charset="0"/>
              <a:cs typeface="Verdana" pitchFamily="34" charset="0"/>
            </a:rPr>
            <a:t>Amihud</a:t>
          </a:r>
          <a:r>
            <a:rPr lang="en-GB" sz="1000" dirty="0" smtClean="0">
              <a:latin typeface="Verdana" pitchFamily="34" charset="0"/>
              <a:ea typeface="Verdana" pitchFamily="34" charset="0"/>
              <a:cs typeface="Verdana" pitchFamily="34" charset="0"/>
            </a:rPr>
            <a:t> Ratio v2 for </a:t>
          </a:r>
          <a:r>
            <a:rPr lang="en-GB" sz="1000" dirty="0">
              <a:latin typeface="Verdana" pitchFamily="34" charset="0"/>
              <a:ea typeface="Verdana" pitchFamily="34" charset="0"/>
              <a:cs typeface="Verdana" pitchFamily="34" charset="0"/>
            </a:rPr>
            <a:t>bonds of different ages</a:t>
          </a:r>
        </a:p>
      </dgm:t>
    </dgm:pt>
    <dgm:pt modelId="{AB7A07D9-77BC-4E6B-9DFA-8191DAC9C29C}" type="parTrans" cxnId="{A1C84B8A-BB42-4B5F-BFCC-3C7284983974}">
      <dgm:prSet/>
      <dgm:spPr/>
      <dgm:t>
        <a:bodyPr/>
        <a:lstStyle/>
        <a:p>
          <a:endParaRPr lang="en-GB"/>
        </a:p>
      </dgm:t>
    </dgm:pt>
    <dgm:pt modelId="{710ECB3D-D59F-4D0D-A96F-90E849D49799}" type="sibTrans" cxnId="{A1C84B8A-BB42-4B5F-BFCC-3C7284983974}">
      <dgm:prSet/>
      <dgm:spPr/>
      <dgm:t>
        <a:bodyPr/>
        <a:lstStyle/>
        <a:p>
          <a:endParaRPr lang="en-GB"/>
        </a:p>
      </dgm:t>
    </dgm:pt>
    <dgm:pt modelId="{EE3FFCDB-0AF8-4D83-8EA7-F8B148CE8588}">
      <dgm:prSet phldrT="[Text]" custT="1"/>
      <dgm:spPr/>
      <dgm:t>
        <a:bodyPr/>
        <a:lstStyle/>
        <a:p>
          <a:pPr algn="ctr"/>
          <a:r>
            <a:rPr lang="en-GB" sz="1000" dirty="0" smtClean="0">
              <a:latin typeface="Verdana" pitchFamily="34" charset="0"/>
              <a:ea typeface="Verdana" pitchFamily="34" charset="0"/>
              <a:cs typeface="Verdana" pitchFamily="34" charset="0"/>
            </a:rPr>
            <a:t>4 </a:t>
          </a:r>
          <a:r>
            <a:rPr lang="en-GB" sz="1000" dirty="0" err="1" smtClean="0">
              <a:latin typeface="Verdana" pitchFamily="34" charset="0"/>
              <a:ea typeface="Verdana" pitchFamily="34" charset="0"/>
              <a:cs typeface="Verdana" pitchFamily="34" charset="0"/>
            </a:rPr>
            <a:t>Amihud</a:t>
          </a:r>
          <a:r>
            <a:rPr lang="en-GB" sz="1000" dirty="0" smtClean="0">
              <a:latin typeface="Verdana" pitchFamily="34" charset="0"/>
              <a:ea typeface="Verdana" pitchFamily="34" charset="0"/>
              <a:cs typeface="Verdana" pitchFamily="34" charset="0"/>
            </a:rPr>
            <a:t> Ratio v2 for </a:t>
          </a:r>
          <a:r>
            <a:rPr lang="en-GB" sz="1000" dirty="0">
              <a:latin typeface="Verdana" pitchFamily="34" charset="0"/>
              <a:ea typeface="Verdana" pitchFamily="34" charset="0"/>
              <a:cs typeface="Verdana" pitchFamily="34" charset="0"/>
            </a:rPr>
            <a:t>High  Yield and  Investment Grade bonds</a:t>
          </a:r>
        </a:p>
      </dgm:t>
    </dgm:pt>
    <dgm:pt modelId="{89B0521C-1A1E-4F5F-8E9A-D57E935E5659}" type="parTrans" cxnId="{FFD787BE-74C7-4695-973B-2C01CCA0471B}">
      <dgm:prSet/>
      <dgm:spPr/>
      <dgm:t>
        <a:bodyPr/>
        <a:lstStyle/>
        <a:p>
          <a:endParaRPr lang="en-GB"/>
        </a:p>
      </dgm:t>
    </dgm:pt>
    <dgm:pt modelId="{39172BD6-A691-4C51-97D5-2FCB751EC934}" type="sibTrans" cxnId="{FFD787BE-74C7-4695-973B-2C01CCA0471B}">
      <dgm:prSet/>
      <dgm:spPr/>
      <dgm:t>
        <a:bodyPr/>
        <a:lstStyle/>
        <a:p>
          <a:endParaRPr lang="en-GB"/>
        </a:p>
      </dgm:t>
    </dgm:pt>
    <dgm:pt modelId="{8E00E318-F1DA-4E4D-9BB3-C64A28D4297D}" type="pres">
      <dgm:prSet presAssocID="{027F1AF3-12AE-4717-8517-D0C515860F6A}" presName="Name0" presStyleCnt="0">
        <dgm:presLayoutVars>
          <dgm:dir/>
        </dgm:presLayoutVars>
      </dgm:prSet>
      <dgm:spPr/>
      <dgm:t>
        <a:bodyPr/>
        <a:lstStyle/>
        <a:p>
          <a:endParaRPr lang="en-GB"/>
        </a:p>
      </dgm:t>
    </dgm:pt>
    <dgm:pt modelId="{986F4FD9-8567-431E-AD11-917EA5084E55}" type="pres">
      <dgm:prSet presAssocID="{909B54AC-E44F-4B11-940C-E645E93F5D74}" presName="composite" presStyleCnt="0"/>
      <dgm:spPr/>
      <dgm:t>
        <a:bodyPr/>
        <a:lstStyle/>
        <a:p>
          <a:endParaRPr lang="en-GB"/>
        </a:p>
      </dgm:t>
    </dgm:pt>
    <dgm:pt modelId="{39FE68BA-2C17-4A06-9F32-FD9989CCA7AB}" type="pres">
      <dgm:prSet presAssocID="{909B54AC-E44F-4B11-940C-E645E93F5D74}" presName="rect2" presStyleLbl="revTx" presStyleIdx="0" presStyleCnt="4" custScaleX="147311" custScaleY="101370">
        <dgm:presLayoutVars>
          <dgm:bulletEnabled val="1"/>
        </dgm:presLayoutVars>
      </dgm:prSet>
      <dgm:spPr/>
      <dgm:t>
        <a:bodyPr/>
        <a:lstStyle/>
        <a:p>
          <a:endParaRPr lang="en-GB"/>
        </a:p>
      </dgm:t>
    </dgm:pt>
    <dgm:pt modelId="{201502F7-A67A-48B2-BC51-6F964E78DC47}" type="pres">
      <dgm:prSet presAssocID="{909B54AC-E44F-4B11-940C-E645E93F5D74}" presName="rect1" presStyleLbl="alignImgPlace1" presStyleIdx="0" presStyleCnt="4" custScaleX="185492"/>
      <dgm:spPr>
        <a:blipFill rotWithShape="0">
          <a:blip xmlns:r="http://schemas.openxmlformats.org/officeDocument/2006/relationships" r:embed="rId1"/>
          <a:stretch>
            <a:fillRect/>
          </a:stretch>
        </a:blipFill>
      </dgm:spPr>
      <dgm:t>
        <a:bodyPr/>
        <a:lstStyle/>
        <a:p>
          <a:endParaRPr lang="en-GB"/>
        </a:p>
      </dgm:t>
    </dgm:pt>
    <dgm:pt modelId="{6890EAF1-EAB3-42B0-A752-F2F8EA1C24A0}" type="pres">
      <dgm:prSet presAssocID="{A628CA8D-E3FA-4815-A8EE-0A1B9A583747}" presName="sibTrans" presStyleCnt="0"/>
      <dgm:spPr/>
      <dgm:t>
        <a:bodyPr/>
        <a:lstStyle/>
        <a:p>
          <a:endParaRPr lang="en-GB"/>
        </a:p>
      </dgm:t>
    </dgm:pt>
    <dgm:pt modelId="{B5EBE2EB-6BAD-4849-99EB-05D4FC87BBF3}" type="pres">
      <dgm:prSet presAssocID="{C79AFF8B-4DA0-4E79-96A1-72A771DC3F88}" presName="composite" presStyleCnt="0"/>
      <dgm:spPr/>
      <dgm:t>
        <a:bodyPr/>
        <a:lstStyle/>
        <a:p>
          <a:endParaRPr lang="en-GB"/>
        </a:p>
      </dgm:t>
    </dgm:pt>
    <dgm:pt modelId="{A8253141-BD7B-47BF-9A5D-60D62F1170EB}" type="pres">
      <dgm:prSet presAssocID="{C79AFF8B-4DA0-4E79-96A1-72A771DC3F88}" presName="rect2" presStyleLbl="revTx" presStyleIdx="1" presStyleCnt="4" custScaleX="201778" custScaleY="78308">
        <dgm:presLayoutVars>
          <dgm:bulletEnabled val="1"/>
        </dgm:presLayoutVars>
      </dgm:prSet>
      <dgm:spPr/>
      <dgm:t>
        <a:bodyPr/>
        <a:lstStyle/>
        <a:p>
          <a:endParaRPr lang="en-GB"/>
        </a:p>
      </dgm:t>
    </dgm:pt>
    <dgm:pt modelId="{B0DCD8C0-DBCB-4A60-98D4-763B69B723F7}" type="pres">
      <dgm:prSet presAssocID="{C79AFF8B-4DA0-4E79-96A1-72A771DC3F88}" presName="rect1" presStyleLbl="alignImgPlace1" presStyleIdx="1" presStyleCnt="4" custScaleX="186575"/>
      <dgm:spPr>
        <a:blipFill rotWithShape="0">
          <a:blip xmlns:r="http://schemas.openxmlformats.org/officeDocument/2006/relationships" r:embed="rId2"/>
          <a:stretch>
            <a:fillRect/>
          </a:stretch>
        </a:blipFill>
      </dgm:spPr>
      <dgm:t>
        <a:bodyPr/>
        <a:lstStyle/>
        <a:p>
          <a:endParaRPr lang="en-GB"/>
        </a:p>
      </dgm:t>
    </dgm:pt>
    <dgm:pt modelId="{8770A564-8562-48DB-8B82-256D83CC12F0}" type="pres">
      <dgm:prSet presAssocID="{53B79ED1-FE44-4501-B510-774CEC913ABD}" presName="sibTrans" presStyleCnt="0"/>
      <dgm:spPr/>
      <dgm:t>
        <a:bodyPr/>
        <a:lstStyle/>
        <a:p>
          <a:endParaRPr lang="en-GB"/>
        </a:p>
      </dgm:t>
    </dgm:pt>
    <dgm:pt modelId="{EFBE6437-12E4-4970-B17D-589F4AC2D02A}" type="pres">
      <dgm:prSet presAssocID="{ECADB053-E981-44D5-948A-C487EF1BF2BD}" presName="composite" presStyleCnt="0"/>
      <dgm:spPr/>
      <dgm:t>
        <a:bodyPr/>
        <a:lstStyle/>
        <a:p>
          <a:endParaRPr lang="en-GB"/>
        </a:p>
      </dgm:t>
    </dgm:pt>
    <dgm:pt modelId="{50469F1C-3BD8-4FC4-B949-517504C185FC}" type="pres">
      <dgm:prSet presAssocID="{ECADB053-E981-44D5-948A-C487EF1BF2BD}" presName="rect2" presStyleLbl="revTx" presStyleIdx="2" presStyleCnt="4" custScaleX="169904" custScaleY="121843">
        <dgm:presLayoutVars>
          <dgm:bulletEnabled val="1"/>
        </dgm:presLayoutVars>
      </dgm:prSet>
      <dgm:spPr/>
      <dgm:t>
        <a:bodyPr/>
        <a:lstStyle/>
        <a:p>
          <a:endParaRPr lang="en-GB"/>
        </a:p>
      </dgm:t>
    </dgm:pt>
    <dgm:pt modelId="{CB435B67-E9A1-478E-8A53-B6A7AB1CDBC9}" type="pres">
      <dgm:prSet presAssocID="{ECADB053-E981-44D5-948A-C487EF1BF2BD}" presName="rect1" presStyleLbl="alignImgPlace1" presStyleIdx="2" presStyleCnt="4" custScaleX="174491"/>
      <dgm:spPr>
        <a:blipFill rotWithShape="0">
          <a:blip xmlns:r="http://schemas.openxmlformats.org/officeDocument/2006/relationships" r:embed="rId3"/>
          <a:stretch>
            <a:fillRect/>
          </a:stretch>
        </a:blipFill>
      </dgm:spPr>
      <dgm:t>
        <a:bodyPr/>
        <a:lstStyle/>
        <a:p>
          <a:endParaRPr lang="en-GB"/>
        </a:p>
      </dgm:t>
    </dgm:pt>
    <dgm:pt modelId="{94FD822F-547D-4277-AAEF-B34A732054BE}" type="pres">
      <dgm:prSet presAssocID="{710ECB3D-D59F-4D0D-A96F-90E849D49799}" presName="sibTrans" presStyleCnt="0"/>
      <dgm:spPr/>
      <dgm:t>
        <a:bodyPr/>
        <a:lstStyle/>
        <a:p>
          <a:endParaRPr lang="en-GB"/>
        </a:p>
      </dgm:t>
    </dgm:pt>
    <dgm:pt modelId="{BD5D2F7A-EC7C-4A3D-B945-154588A73C05}" type="pres">
      <dgm:prSet presAssocID="{EE3FFCDB-0AF8-4D83-8EA7-F8B148CE8588}" presName="composite" presStyleCnt="0"/>
      <dgm:spPr/>
      <dgm:t>
        <a:bodyPr/>
        <a:lstStyle/>
        <a:p>
          <a:endParaRPr lang="en-GB"/>
        </a:p>
      </dgm:t>
    </dgm:pt>
    <dgm:pt modelId="{156ED783-4A6A-46E8-A32D-C4CC57D7FA5F}" type="pres">
      <dgm:prSet presAssocID="{EE3FFCDB-0AF8-4D83-8EA7-F8B148CE8588}" presName="rect2" presStyleLbl="revTx" presStyleIdx="3" presStyleCnt="4" custScaleX="158264" custScaleY="96423">
        <dgm:presLayoutVars>
          <dgm:bulletEnabled val="1"/>
        </dgm:presLayoutVars>
      </dgm:prSet>
      <dgm:spPr/>
      <dgm:t>
        <a:bodyPr/>
        <a:lstStyle/>
        <a:p>
          <a:endParaRPr lang="en-GB"/>
        </a:p>
      </dgm:t>
    </dgm:pt>
    <dgm:pt modelId="{517F01DA-E7D7-4FDA-9DE4-1BC178D701AD}" type="pres">
      <dgm:prSet presAssocID="{EE3FFCDB-0AF8-4D83-8EA7-F8B148CE8588}" presName="rect1" presStyleLbl="alignImgPlace1" presStyleIdx="3" presStyleCnt="4" custScaleX="195553"/>
      <dgm:spPr>
        <a:blipFill rotWithShape="0">
          <a:blip xmlns:r="http://schemas.openxmlformats.org/officeDocument/2006/relationships" r:embed="rId4"/>
          <a:stretch>
            <a:fillRect/>
          </a:stretch>
        </a:blipFill>
      </dgm:spPr>
      <dgm:t>
        <a:bodyPr/>
        <a:lstStyle/>
        <a:p>
          <a:endParaRPr lang="en-GB"/>
        </a:p>
      </dgm:t>
    </dgm:pt>
  </dgm:ptLst>
  <dgm:cxnLst>
    <dgm:cxn modelId="{53246E1A-E2F7-4213-98B5-4339276F8FA5}" type="presOf" srcId="{027F1AF3-12AE-4717-8517-D0C515860F6A}" destId="{8E00E318-F1DA-4E4D-9BB3-C64A28D4297D}" srcOrd="0" destOrd="0" presId="urn:microsoft.com/office/officeart/2008/layout/PictureGrid"/>
    <dgm:cxn modelId="{A1C84B8A-BB42-4B5F-BFCC-3C7284983974}" srcId="{027F1AF3-12AE-4717-8517-D0C515860F6A}" destId="{ECADB053-E981-44D5-948A-C487EF1BF2BD}" srcOrd="2" destOrd="0" parTransId="{AB7A07D9-77BC-4E6B-9DFA-8191DAC9C29C}" sibTransId="{710ECB3D-D59F-4D0D-A96F-90E849D49799}"/>
    <dgm:cxn modelId="{87191F5C-E318-4CA9-9686-9C032A8EC8CD}" type="presOf" srcId="{ECADB053-E981-44D5-948A-C487EF1BF2BD}" destId="{50469F1C-3BD8-4FC4-B949-517504C185FC}" srcOrd="0" destOrd="0" presId="urn:microsoft.com/office/officeart/2008/layout/PictureGrid"/>
    <dgm:cxn modelId="{FFD787BE-74C7-4695-973B-2C01CCA0471B}" srcId="{027F1AF3-12AE-4717-8517-D0C515860F6A}" destId="{EE3FFCDB-0AF8-4D83-8EA7-F8B148CE8588}" srcOrd="3" destOrd="0" parTransId="{89B0521C-1A1E-4F5F-8E9A-D57E935E5659}" sibTransId="{39172BD6-A691-4C51-97D5-2FCB751EC934}"/>
    <dgm:cxn modelId="{F9654D11-C907-4C94-AAA5-EF617A8864C8}" type="presOf" srcId="{C79AFF8B-4DA0-4E79-96A1-72A771DC3F88}" destId="{A8253141-BD7B-47BF-9A5D-60D62F1170EB}" srcOrd="0" destOrd="0" presId="urn:microsoft.com/office/officeart/2008/layout/PictureGrid"/>
    <dgm:cxn modelId="{D53E99D9-FCA4-4393-9DBA-DCE0469648D7}" type="presOf" srcId="{EE3FFCDB-0AF8-4D83-8EA7-F8B148CE8588}" destId="{156ED783-4A6A-46E8-A32D-C4CC57D7FA5F}" srcOrd="0" destOrd="0" presId="urn:microsoft.com/office/officeart/2008/layout/PictureGrid"/>
    <dgm:cxn modelId="{0DF1C692-A502-4EBB-A8DE-884828A3D70C}" srcId="{027F1AF3-12AE-4717-8517-D0C515860F6A}" destId="{C79AFF8B-4DA0-4E79-96A1-72A771DC3F88}" srcOrd="1" destOrd="0" parTransId="{39E0A736-3688-4074-AE8D-6D8E6E1A93A1}" sibTransId="{53B79ED1-FE44-4501-B510-774CEC913ABD}"/>
    <dgm:cxn modelId="{10F57A33-AFB4-4C42-8377-B6F4A77514DB}" type="presOf" srcId="{909B54AC-E44F-4B11-940C-E645E93F5D74}" destId="{39FE68BA-2C17-4A06-9F32-FD9989CCA7AB}" srcOrd="0" destOrd="0" presId="urn:microsoft.com/office/officeart/2008/layout/PictureGrid"/>
    <dgm:cxn modelId="{EEEA6E7F-441E-46F2-9001-473D6EBE68EA}" srcId="{027F1AF3-12AE-4717-8517-D0C515860F6A}" destId="{909B54AC-E44F-4B11-940C-E645E93F5D74}" srcOrd="0" destOrd="0" parTransId="{FB8B0F6C-196B-4C8A-A4B4-2608533746A4}" sibTransId="{A628CA8D-E3FA-4815-A8EE-0A1B9A583747}"/>
    <dgm:cxn modelId="{7B10CD3D-DB3B-4091-857D-6E1BABACB9A4}" type="presParOf" srcId="{8E00E318-F1DA-4E4D-9BB3-C64A28D4297D}" destId="{986F4FD9-8567-431E-AD11-917EA5084E55}" srcOrd="0" destOrd="0" presId="urn:microsoft.com/office/officeart/2008/layout/PictureGrid"/>
    <dgm:cxn modelId="{68DD522E-C8DE-468A-BA7E-E939C1DA2ED8}" type="presParOf" srcId="{986F4FD9-8567-431E-AD11-917EA5084E55}" destId="{39FE68BA-2C17-4A06-9F32-FD9989CCA7AB}" srcOrd="0" destOrd="0" presId="urn:microsoft.com/office/officeart/2008/layout/PictureGrid"/>
    <dgm:cxn modelId="{9408ABCC-9C24-4735-A406-DDE9531F1D27}" type="presParOf" srcId="{986F4FD9-8567-431E-AD11-917EA5084E55}" destId="{201502F7-A67A-48B2-BC51-6F964E78DC47}" srcOrd="1" destOrd="0" presId="urn:microsoft.com/office/officeart/2008/layout/PictureGrid"/>
    <dgm:cxn modelId="{2EFA7197-932D-4A43-9BCE-B9726F1A73F8}" type="presParOf" srcId="{8E00E318-F1DA-4E4D-9BB3-C64A28D4297D}" destId="{6890EAF1-EAB3-42B0-A752-F2F8EA1C24A0}" srcOrd="1" destOrd="0" presId="urn:microsoft.com/office/officeart/2008/layout/PictureGrid"/>
    <dgm:cxn modelId="{C17DFCE0-50FF-46CF-87C8-C64DFB82E323}" type="presParOf" srcId="{8E00E318-F1DA-4E4D-9BB3-C64A28D4297D}" destId="{B5EBE2EB-6BAD-4849-99EB-05D4FC87BBF3}" srcOrd="2" destOrd="0" presId="urn:microsoft.com/office/officeart/2008/layout/PictureGrid"/>
    <dgm:cxn modelId="{9699E265-703C-4A27-A7D7-C26132D45479}" type="presParOf" srcId="{B5EBE2EB-6BAD-4849-99EB-05D4FC87BBF3}" destId="{A8253141-BD7B-47BF-9A5D-60D62F1170EB}" srcOrd="0" destOrd="0" presId="urn:microsoft.com/office/officeart/2008/layout/PictureGrid"/>
    <dgm:cxn modelId="{3977FC18-7A20-4E3A-AACF-C5EDB0BDCC1C}" type="presParOf" srcId="{B5EBE2EB-6BAD-4849-99EB-05D4FC87BBF3}" destId="{B0DCD8C0-DBCB-4A60-98D4-763B69B723F7}" srcOrd="1" destOrd="0" presId="urn:microsoft.com/office/officeart/2008/layout/PictureGrid"/>
    <dgm:cxn modelId="{F252E1CF-CBB4-4E70-A044-0809139C736A}" type="presParOf" srcId="{8E00E318-F1DA-4E4D-9BB3-C64A28D4297D}" destId="{8770A564-8562-48DB-8B82-256D83CC12F0}" srcOrd="3" destOrd="0" presId="urn:microsoft.com/office/officeart/2008/layout/PictureGrid"/>
    <dgm:cxn modelId="{2FCF1B0D-5032-47BC-8AFB-8E2A5AD9EE1A}" type="presParOf" srcId="{8E00E318-F1DA-4E4D-9BB3-C64A28D4297D}" destId="{EFBE6437-12E4-4970-B17D-589F4AC2D02A}" srcOrd="4" destOrd="0" presId="urn:microsoft.com/office/officeart/2008/layout/PictureGrid"/>
    <dgm:cxn modelId="{0983E308-9CA4-4787-A7E4-C9556CA97FC4}" type="presParOf" srcId="{EFBE6437-12E4-4970-B17D-589F4AC2D02A}" destId="{50469F1C-3BD8-4FC4-B949-517504C185FC}" srcOrd="0" destOrd="0" presId="urn:microsoft.com/office/officeart/2008/layout/PictureGrid"/>
    <dgm:cxn modelId="{CD79E110-F1E1-4DE8-B02D-EE08A948A26F}" type="presParOf" srcId="{EFBE6437-12E4-4970-B17D-589F4AC2D02A}" destId="{CB435B67-E9A1-478E-8A53-B6A7AB1CDBC9}" srcOrd="1" destOrd="0" presId="urn:microsoft.com/office/officeart/2008/layout/PictureGrid"/>
    <dgm:cxn modelId="{D79C4A21-3A2C-453D-9947-49B383CA935B}" type="presParOf" srcId="{8E00E318-F1DA-4E4D-9BB3-C64A28D4297D}" destId="{94FD822F-547D-4277-AAEF-B34A732054BE}" srcOrd="5" destOrd="0" presId="urn:microsoft.com/office/officeart/2008/layout/PictureGrid"/>
    <dgm:cxn modelId="{D864B48C-31AF-42D1-997E-455332BA4D91}" type="presParOf" srcId="{8E00E318-F1DA-4E4D-9BB3-C64A28D4297D}" destId="{BD5D2F7A-EC7C-4A3D-B945-154588A73C05}" srcOrd="6" destOrd="0" presId="urn:microsoft.com/office/officeart/2008/layout/PictureGrid"/>
    <dgm:cxn modelId="{4A4060C8-8CB5-4E83-A8F2-FF5EF91313D1}" type="presParOf" srcId="{BD5D2F7A-EC7C-4A3D-B945-154588A73C05}" destId="{156ED783-4A6A-46E8-A32D-C4CC57D7FA5F}" srcOrd="0" destOrd="0" presId="urn:microsoft.com/office/officeart/2008/layout/PictureGrid"/>
    <dgm:cxn modelId="{0298AC81-4BFC-42AC-8F0F-6598B1248424}" type="presParOf" srcId="{BD5D2F7A-EC7C-4A3D-B945-154588A73C05}" destId="{517F01DA-E7D7-4FDA-9DE4-1BC178D701AD}" srcOrd="1" destOrd="0" presId="urn:microsoft.com/office/officeart/2008/layout/PictureGri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7F1AF3-12AE-4717-8517-D0C515860F6A}"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GB"/>
        </a:p>
      </dgm:t>
    </dgm:pt>
    <dgm:pt modelId="{909B54AC-E44F-4B11-940C-E645E93F5D74}">
      <dgm:prSet phldrT="[Text]" custT="1"/>
      <dgm:spPr/>
      <dgm:t>
        <a:bodyPr/>
        <a:lstStyle/>
        <a:p>
          <a:pPr algn="ctr"/>
          <a:r>
            <a:rPr lang="en-GB" sz="1000" dirty="0" smtClean="0">
              <a:latin typeface="Verdana" pitchFamily="34" charset="0"/>
              <a:ea typeface="Verdana" pitchFamily="34" charset="0"/>
              <a:cs typeface="Verdana" pitchFamily="34" charset="0"/>
            </a:rPr>
            <a:t>1 IRTC </a:t>
          </a:r>
          <a:r>
            <a:rPr lang="en-GB" sz="1000" dirty="0">
              <a:latin typeface="Verdana" pitchFamily="34" charset="0"/>
              <a:ea typeface="Verdana" pitchFamily="34" charset="0"/>
              <a:cs typeface="Verdana" pitchFamily="34" charset="0"/>
            </a:rPr>
            <a:t>for all bond</a:t>
          </a:r>
        </a:p>
      </dgm:t>
    </dgm:pt>
    <dgm:pt modelId="{FB8B0F6C-196B-4C8A-A4B4-2608533746A4}" type="parTrans" cxnId="{EEEA6E7F-441E-46F2-9001-473D6EBE68EA}">
      <dgm:prSet/>
      <dgm:spPr/>
      <dgm:t>
        <a:bodyPr/>
        <a:lstStyle/>
        <a:p>
          <a:endParaRPr lang="en-GB"/>
        </a:p>
      </dgm:t>
    </dgm:pt>
    <dgm:pt modelId="{A628CA8D-E3FA-4815-A8EE-0A1B9A583747}" type="sibTrans" cxnId="{EEEA6E7F-441E-46F2-9001-473D6EBE68EA}">
      <dgm:prSet/>
      <dgm:spPr/>
      <dgm:t>
        <a:bodyPr/>
        <a:lstStyle/>
        <a:p>
          <a:endParaRPr lang="en-GB"/>
        </a:p>
      </dgm:t>
    </dgm:pt>
    <dgm:pt modelId="{C79AFF8B-4DA0-4E79-96A1-72A771DC3F88}">
      <dgm:prSet phldrT="[Text]" custT="1"/>
      <dgm:spPr/>
      <dgm:t>
        <a:bodyPr/>
        <a:lstStyle/>
        <a:p>
          <a:pPr algn="ctr"/>
          <a:r>
            <a:rPr lang="en-GB" sz="1000" dirty="0" smtClean="0">
              <a:latin typeface="Verdana" pitchFamily="34" charset="0"/>
              <a:ea typeface="Verdana" pitchFamily="34" charset="0"/>
              <a:cs typeface="Verdana" pitchFamily="34" charset="0"/>
            </a:rPr>
            <a:t>2 IRTC </a:t>
          </a:r>
          <a:r>
            <a:rPr lang="en-GB" sz="1000" dirty="0">
              <a:latin typeface="Verdana" pitchFamily="34" charset="0"/>
              <a:ea typeface="Verdana" pitchFamily="34" charset="0"/>
              <a:cs typeface="Verdana" pitchFamily="34" charset="0"/>
            </a:rPr>
            <a:t>for Financials versus </a:t>
          </a:r>
          <a:r>
            <a:rPr lang="en-GB" sz="1000" dirty="0" smtClean="0">
              <a:latin typeface="Verdana" pitchFamily="34" charset="0"/>
              <a:ea typeface="Verdana" pitchFamily="34" charset="0"/>
              <a:cs typeface="Verdana" pitchFamily="34" charset="0"/>
            </a:rPr>
            <a:t>Non-financials</a:t>
          </a:r>
          <a:endParaRPr lang="en-GB" sz="1000" dirty="0">
            <a:latin typeface="Verdana" pitchFamily="34" charset="0"/>
            <a:ea typeface="Verdana" pitchFamily="34" charset="0"/>
            <a:cs typeface="Verdana" pitchFamily="34" charset="0"/>
          </a:endParaRPr>
        </a:p>
      </dgm:t>
    </dgm:pt>
    <dgm:pt modelId="{39E0A736-3688-4074-AE8D-6D8E6E1A93A1}" type="parTrans" cxnId="{0DF1C692-A502-4EBB-A8DE-884828A3D70C}">
      <dgm:prSet/>
      <dgm:spPr/>
      <dgm:t>
        <a:bodyPr/>
        <a:lstStyle/>
        <a:p>
          <a:endParaRPr lang="en-GB"/>
        </a:p>
      </dgm:t>
    </dgm:pt>
    <dgm:pt modelId="{53B79ED1-FE44-4501-B510-774CEC913ABD}" type="sibTrans" cxnId="{0DF1C692-A502-4EBB-A8DE-884828A3D70C}">
      <dgm:prSet/>
      <dgm:spPr/>
      <dgm:t>
        <a:bodyPr/>
        <a:lstStyle/>
        <a:p>
          <a:endParaRPr lang="en-GB"/>
        </a:p>
      </dgm:t>
    </dgm:pt>
    <dgm:pt modelId="{ECADB053-E981-44D5-948A-C487EF1BF2BD}">
      <dgm:prSet phldrT="[Text]" custT="1"/>
      <dgm:spPr/>
      <dgm:t>
        <a:bodyPr/>
        <a:lstStyle/>
        <a:p>
          <a:pPr algn="ctr"/>
          <a:r>
            <a:rPr lang="en-GB" sz="1000" dirty="0" smtClean="0">
              <a:latin typeface="Verdana" pitchFamily="34" charset="0"/>
              <a:ea typeface="Verdana" pitchFamily="34" charset="0"/>
              <a:cs typeface="Verdana" pitchFamily="34" charset="0"/>
            </a:rPr>
            <a:t>3 IRTC </a:t>
          </a:r>
          <a:r>
            <a:rPr lang="en-GB" sz="1000" dirty="0">
              <a:latin typeface="Verdana" pitchFamily="34" charset="0"/>
              <a:ea typeface="Verdana" pitchFamily="34" charset="0"/>
              <a:cs typeface="Verdana" pitchFamily="34" charset="0"/>
            </a:rPr>
            <a:t>for bonds of different ages</a:t>
          </a:r>
        </a:p>
      </dgm:t>
    </dgm:pt>
    <dgm:pt modelId="{AB7A07D9-77BC-4E6B-9DFA-8191DAC9C29C}" type="parTrans" cxnId="{A1C84B8A-BB42-4B5F-BFCC-3C7284983974}">
      <dgm:prSet/>
      <dgm:spPr/>
      <dgm:t>
        <a:bodyPr/>
        <a:lstStyle/>
        <a:p>
          <a:endParaRPr lang="en-GB"/>
        </a:p>
      </dgm:t>
    </dgm:pt>
    <dgm:pt modelId="{710ECB3D-D59F-4D0D-A96F-90E849D49799}" type="sibTrans" cxnId="{A1C84B8A-BB42-4B5F-BFCC-3C7284983974}">
      <dgm:prSet/>
      <dgm:spPr/>
      <dgm:t>
        <a:bodyPr/>
        <a:lstStyle/>
        <a:p>
          <a:endParaRPr lang="en-GB"/>
        </a:p>
      </dgm:t>
    </dgm:pt>
    <dgm:pt modelId="{EE3FFCDB-0AF8-4D83-8EA7-F8B148CE8588}">
      <dgm:prSet phldrT="[Text]"/>
      <dgm:spPr/>
      <dgm:t>
        <a:bodyPr/>
        <a:lstStyle/>
        <a:p>
          <a:pPr algn="ctr"/>
          <a:r>
            <a:rPr lang="en-GB" dirty="0" smtClean="0">
              <a:latin typeface="Verdana" pitchFamily="34" charset="0"/>
              <a:ea typeface="Verdana" pitchFamily="34" charset="0"/>
              <a:cs typeface="Verdana" pitchFamily="34" charset="0"/>
            </a:rPr>
            <a:t>4 IRTC </a:t>
          </a:r>
          <a:r>
            <a:rPr lang="en-GB" dirty="0">
              <a:latin typeface="Verdana" pitchFamily="34" charset="0"/>
              <a:ea typeface="Verdana" pitchFamily="34" charset="0"/>
              <a:cs typeface="Verdana" pitchFamily="34" charset="0"/>
            </a:rPr>
            <a:t>for High Yield and Investment Grade bonds</a:t>
          </a:r>
        </a:p>
      </dgm:t>
    </dgm:pt>
    <dgm:pt modelId="{89B0521C-1A1E-4F5F-8E9A-D57E935E5659}" type="parTrans" cxnId="{FFD787BE-74C7-4695-973B-2C01CCA0471B}">
      <dgm:prSet/>
      <dgm:spPr/>
      <dgm:t>
        <a:bodyPr/>
        <a:lstStyle/>
        <a:p>
          <a:endParaRPr lang="en-GB"/>
        </a:p>
      </dgm:t>
    </dgm:pt>
    <dgm:pt modelId="{39172BD6-A691-4C51-97D5-2FCB751EC934}" type="sibTrans" cxnId="{FFD787BE-74C7-4695-973B-2C01CCA0471B}">
      <dgm:prSet/>
      <dgm:spPr/>
      <dgm:t>
        <a:bodyPr/>
        <a:lstStyle/>
        <a:p>
          <a:endParaRPr lang="en-GB"/>
        </a:p>
      </dgm:t>
    </dgm:pt>
    <dgm:pt modelId="{8E00E318-F1DA-4E4D-9BB3-C64A28D4297D}" type="pres">
      <dgm:prSet presAssocID="{027F1AF3-12AE-4717-8517-D0C515860F6A}" presName="Name0" presStyleCnt="0">
        <dgm:presLayoutVars>
          <dgm:dir/>
        </dgm:presLayoutVars>
      </dgm:prSet>
      <dgm:spPr/>
      <dgm:t>
        <a:bodyPr/>
        <a:lstStyle/>
        <a:p>
          <a:endParaRPr lang="en-GB"/>
        </a:p>
      </dgm:t>
    </dgm:pt>
    <dgm:pt modelId="{986F4FD9-8567-431E-AD11-917EA5084E55}" type="pres">
      <dgm:prSet presAssocID="{909B54AC-E44F-4B11-940C-E645E93F5D74}" presName="composite" presStyleCnt="0"/>
      <dgm:spPr/>
      <dgm:t>
        <a:bodyPr/>
        <a:lstStyle/>
        <a:p>
          <a:endParaRPr lang="en-GB"/>
        </a:p>
      </dgm:t>
    </dgm:pt>
    <dgm:pt modelId="{39FE68BA-2C17-4A06-9F32-FD9989CCA7AB}" type="pres">
      <dgm:prSet presAssocID="{909B54AC-E44F-4B11-940C-E645E93F5D74}" presName="rect2" presStyleLbl="revTx" presStyleIdx="0" presStyleCnt="4">
        <dgm:presLayoutVars>
          <dgm:bulletEnabled val="1"/>
        </dgm:presLayoutVars>
      </dgm:prSet>
      <dgm:spPr/>
      <dgm:t>
        <a:bodyPr/>
        <a:lstStyle/>
        <a:p>
          <a:endParaRPr lang="en-GB"/>
        </a:p>
      </dgm:t>
    </dgm:pt>
    <dgm:pt modelId="{201502F7-A67A-48B2-BC51-6F964E78DC47}" type="pres">
      <dgm:prSet presAssocID="{909B54AC-E44F-4B11-940C-E645E93F5D74}" presName="rect1" presStyleLbl="alignImgPlace1" presStyleIdx="0" presStyleCnt="4" custScaleX="185492"/>
      <dgm:spPr>
        <a:blipFill rotWithShape="0">
          <a:blip xmlns:r="http://schemas.openxmlformats.org/officeDocument/2006/relationships" r:embed="rId1"/>
          <a:stretch>
            <a:fillRect/>
          </a:stretch>
        </a:blipFill>
      </dgm:spPr>
      <dgm:t>
        <a:bodyPr/>
        <a:lstStyle/>
        <a:p>
          <a:endParaRPr lang="en-GB"/>
        </a:p>
      </dgm:t>
    </dgm:pt>
    <dgm:pt modelId="{6890EAF1-EAB3-42B0-A752-F2F8EA1C24A0}" type="pres">
      <dgm:prSet presAssocID="{A628CA8D-E3FA-4815-A8EE-0A1B9A583747}" presName="sibTrans" presStyleCnt="0"/>
      <dgm:spPr/>
      <dgm:t>
        <a:bodyPr/>
        <a:lstStyle/>
        <a:p>
          <a:endParaRPr lang="en-GB"/>
        </a:p>
      </dgm:t>
    </dgm:pt>
    <dgm:pt modelId="{B5EBE2EB-6BAD-4849-99EB-05D4FC87BBF3}" type="pres">
      <dgm:prSet presAssocID="{C79AFF8B-4DA0-4E79-96A1-72A771DC3F88}" presName="composite" presStyleCnt="0"/>
      <dgm:spPr/>
      <dgm:t>
        <a:bodyPr/>
        <a:lstStyle/>
        <a:p>
          <a:endParaRPr lang="en-GB"/>
        </a:p>
      </dgm:t>
    </dgm:pt>
    <dgm:pt modelId="{A8253141-BD7B-47BF-9A5D-60D62F1170EB}" type="pres">
      <dgm:prSet presAssocID="{C79AFF8B-4DA0-4E79-96A1-72A771DC3F88}" presName="rect2" presStyleLbl="revTx" presStyleIdx="1" presStyleCnt="4" custScaleX="165543" custScaleY="90915">
        <dgm:presLayoutVars>
          <dgm:bulletEnabled val="1"/>
        </dgm:presLayoutVars>
      </dgm:prSet>
      <dgm:spPr/>
      <dgm:t>
        <a:bodyPr/>
        <a:lstStyle/>
        <a:p>
          <a:endParaRPr lang="en-GB"/>
        </a:p>
      </dgm:t>
    </dgm:pt>
    <dgm:pt modelId="{B0DCD8C0-DBCB-4A60-98D4-763B69B723F7}" type="pres">
      <dgm:prSet presAssocID="{C79AFF8B-4DA0-4E79-96A1-72A771DC3F88}" presName="rect1" presStyleLbl="alignImgPlace1" presStyleIdx="1" presStyleCnt="4" custScaleX="186575" custLinFactNeighborX="-4744" custLinFactNeighborY="1371"/>
      <dgm:spPr>
        <a:blipFill rotWithShape="0">
          <a:blip xmlns:r="http://schemas.openxmlformats.org/officeDocument/2006/relationships" r:embed="rId2"/>
          <a:stretch>
            <a:fillRect/>
          </a:stretch>
        </a:blipFill>
      </dgm:spPr>
      <dgm:t>
        <a:bodyPr/>
        <a:lstStyle/>
        <a:p>
          <a:endParaRPr lang="en-GB"/>
        </a:p>
      </dgm:t>
    </dgm:pt>
    <dgm:pt modelId="{8770A564-8562-48DB-8B82-256D83CC12F0}" type="pres">
      <dgm:prSet presAssocID="{53B79ED1-FE44-4501-B510-774CEC913ABD}" presName="sibTrans" presStyleCnt="0"/>
      <dgm:spPr/>
      <dgm:t>
        <a:bodyPr/>
        <a:lstStyle/>
        <a:p>
          <a:endParaRPr lang="en-GB"/>
        </a:p>
      </dgm:t>
    </dgm:pt>
    <dgm:pt modelId="{EFBE6437-12E4-4970-B17D-589F4AC2D02A}" type="pres">
      <dgm:prSet presAssocID="{ECADB053-E981-44D5-948A-C487EF1BF2BD}" presName="composite" presStyleCnt="0"/>
      <dgm:spPr/>
      <dgm:t>
        <a:bodyPr/>
        <a:lstStyle/>
        <a:p>
          <a:endParaRPr lang="en-GB"/>
        </a:p>
      </dgm:t>
    </dgm:pt>
    <dgm:pt modelId="{50469F1C-3BD8-4FC4-B949-517504C185FC}" type="pres">
      <dgm:prSet presAssocID="{ECADB053-E981-44D5-948A-C487EF1BF2BD}" presName="rect2" presStyleLbl="revTx" presStyleIdx="2" presStyleCnt="4" custScaleX="127076" custScaleY="97063">
        <dgm:presLayoutVars>
          <dgm:bulletEnabled val="1"/>
        </dgm:presLayoutVars>
      </dgm:prSet>
      <dgm:spPr/>
      <dgm:t>
        <a:bodyPr/>
        <a:lstStyle/>
        <a:p>
          <a:endParaRPr lang="en-GB"/>
        </a:p>
      </dgm:t>
    </dgm:pt>
    <dgm:pt modelId="{CB435B67-E9A1-478E-8A53-B6A7AB1CDBC9}" type="pres">
      <dgm:prSet presAssocID="{ECADB053-E981-44D5-948A-C487EF1BF2BD}" presName="rect1" presStyleLbl="alignImgPlace1" presStyleIdx="2" presStyleCnt="4" custScaleX="174491"/>
      <dgm:spPr>
        <a:blipFill rotWithShape="0">
          <a:blip xmlns:r="http://schemas.openxmlformats.org/officeDocument/2006/relationships" r:embed="rId3"/>
          <a:stretch>
            <a:fillRect/>
          </a:stretch>
        </a:blipFill>
      </dgm:spPr>
      <dgm:t>
        <a:bodyPr/>
        <a:lstStyle/>
        <a:p>
          <a:endParaRPr lang="en-GB"/>
        </a:p>
      </dgm:t>
    </dgm:pt>
    <dgm:pt modelId="{94FD822F-547D-4277-AAEF-B34A732054BE}" type="pres">
      <dgm:prSet presAssocID="{710ECB3D-D59F-4D0D-A96F-90E849D49799}" presName="sibTrans" presStyleCnt="0"/>
      <dgm:spPr/>
      <dgm:t>
        <a:bodyPr/>
        <a:lstStyle/>
        <a:p>
          <a:endParaRPr lang="en-GB"/>
        </a:p>
      </dgm:t>
    </dgm:pt>
    <dgm:pt modelId="{BD5D2F7A-EC7C-4A3D-B945-154588A73C05}" type="pres">
      <dgm:prSet presAssocID="{EE3FFCDB-0AF8-4D83-8EA7-F8B148CE8588}" presName="composite" presStyleCnt="0"/>
      <dgm:spPr/>
      <dgm:t>
        <a:bodyPr/>
        <a:lstStyle/>
        <a:p>
          <a:endParaRPr lang="en-GB"/>
        </a:p>
      </dgm:t>
    </dgm:pt>
    <dgm:pt modelId="{156ED783-4A6A-46E8-A32D-C4CC57D7FA5F}" type="pres">
      <dgm:prSet presAssocID="{EE3FFCDB-0AF8-4D83-8EA7-F8B148CE8588}" presName="rect2" presStyleLbl="revTx" presStyleIdx="3" presStyleCnt="4" custScaleX="176545" custScaleY="99030">
        <dgm:presLayoutVars>
          <dgm:bulletEnabled val="1"/>
        </dgm:presLayoutVars>
      </dgm:prSet>
      <dgm:spPr/>
      <dgm:t>
        <a:bodyPr/>
        <a:lstStyle/>
        <a:p>
          <a:endParaRPr lang="en-GB"/>
        </a:p>
      </dgm:t>
    </dgm:pt>
    <dgm:pt modelId="{517F01DA-E7D7-4FDA-9DE4-1BC178D701AD}" type="pres">
      <dgm:prSet presAssocID="{EE3FFCDB-0AF8-4D83-8EA7-F8B148CE8588}" presName="rect1" presStyleLbl="alignImgPlace1" presStyleIdx="3" presStyleCnt="4" custScaleX="195553"/>
      <dgm:spPr>
        <a:blipFill rotWithShape="0">
          <a:blip xmlns:r="http://schemas.openxmlformats.org/officeDocument/2006/relationships" r:embed="rId4"/>
          <a:stretch>
            <a:fillRect/>
          </a:stretch>
        </a:blipFill>
      </dgm:spPr>
      <dgm:t>
        <a:bodyPr/>
        <a:lstStyle/>
        <a:p>
          <a:endParaRPr lang="en-GB"/>
        </a:p>
      </dgm:t>
    </dgm:pt>
  </dgm:ptLst>
  <dgm:cxnLst>
    <dgm:cxn modelId="{EF3C54B8-5573-4DB5-BBD0-BEDDD0FAA107}" type="presOf" srcId="{909B54AC-E44F-4B11-940C-E645E93F5D74}" destId="{39FE68BA-2C17-4A06-9F32-FD9989CCA7AB}" srcOrd="0" destOrd="0" presId="urn:microsoft.com/office/officeart/2008/layout/PictureGrid"/>
    <dgm:cxn modelId="{A1C84B8A-BB42-4B5F-BFCC-3C7284983974}" srcId="{027F1AF3-12AE-4717-8517-D0C515860F6A}" destId="{ECADB053-E981-44D5-948A-C487EF1BF2BD}" srcOrd="2" destOrd="0" parTransId="{AB7A07D9-77BC-4E6B-9DFA-8191DAC9C29C}" sibTransId="{710ECB3D-D59F-4D0D-A96F-90E849D49799}"/>
    <dgm:cxn modelId="{FFD787BE-74C7-4695-973B-2C01CCA0471B}" srcId="{027F1AF3-12AE-4717-8517-D0C515860F6A}" destId="{EE3FFCDB-0AF8-4D83-8EA7-F8B148CE8588}" srcOrd="3" destOrd="0" parTransId="{89B0521C-1A1E-4F5F-8E9A-D57E935E5659}" sibTransId="{39172BD6-A691-4C51-97D5-2FCB751EC934}"/>
    <dgm:cxn modelId="{39C65FF5-A9A2-450E-B282-6FDB5EAE831B}" type="presOf" srcId="{C79AFF8B-4DA0-4E79-96A1-72A771DC3F88}" destId="{A8253141-BD7B-47BF-9A5D-60D62F1170EB}" srcOrd="0" destOrd="0" presId="urn:microsoft.com/office/officeart/2008/layout/PictureGrid"/>
    <dgm:cxn modelId="{1123B62F-85BF-4D9E-8277-7620B209B6B5}" type="presOf" srcId="{027F1AF3-12AE-4717-8517-D0C515860F6A}" destId="{8E00E318-F1DA-4E4D-9BB3-C64A28D4297D}" srcOrd="0" destOrd="0" presId="urn:microsoft.com/office/officeart/2008/layout/PictureGrid"/>
    <dgm:cxn modelId="{40C5A60D-7D1F-428B-B257-1563B9FDF0F9}" type="presOf" srcId="{ECADB053-E981-44D5-948A-C487EF1BF2BD}" destId="{50469F1C-3BD8-4FC4-B949-517504C185FC}" srcOrd="0" destOrd="0" presId="urn:microsoft.com/office/officeart/2008/layout/PictureGrid"/>
    <dgm:cxn modelId="{06EAE34D-A81B-493B-BBE5-EFFB455C07F9}" type="presOf" srcId="{EE3FFCDB-0AF8-4D83-8EA7-F8B148CE8588}" destId="{156ED783-4A6A-46E8-A32D-C4CC57D7FA5F}" srcOrd="0" destOrd="0" presId="urn:microsoft.com/office/officeart/2008/layout/PictureGrid"/>
    <dgm:cxn modelId="{0DF1C692-A502-4EBB-A8DE-884828A3D70C}" srcId="{027F1AF3-12AE-4717-8517-D0C515860F6A}" destId="{C79AFF8B-4DA0-4E79-96A1-72A771DC3F88}" srcOrd="1" destOrd="0" parTransId="{39E0A736-3688-4074-AE8D-6D8E6E1A93A1}" sibTransId="{53B79ED1-FE44-4501-B510-774CEC913ABD}"/>
    <dgm:cxn modelId="{EEEA6E7F-441E-46F2-9001-473D6EBE68EA}" srcId="{027F1AF3-12AE-4717-8517-D0C515860F6A}" destId="{909B54AC-E44F-4B11-940C-E645E93F5D74}" srcOrd="0" destOrd="0" parTransId="{FB8B0F6C-196B-4C8A-A4B4-2608533746A4}" sibTransId="{A628CA8D-E3FA-4815-A8EE-0A1B9A583747}"/>
    <dgm:cxn modelId="{4ED22049-DFBA-4F20-892B-5D53CC4D0E9B}" type="presParOf" srcId="{8E00E318-F1DA-4E4D-9BB3-C64A28D4297D}" destId="{986F4FD9-8567-431E-AD11-917EA5084E55}" srcOrd="0" destOrd="0" presId="urn:microsoft.com/office/officeart/2008/layout/PictureGrid"/>
    <dgm:cxn modelId="{0B66D475-4E75-46ED-A160-6359A2730088}" type="presParOf" srcId="{986F4FD9-8567-431E-AD11-917EA5084E55}" destId="{39FE68BA-2C17-4A06-9F32-FD9989CCA7AB}" srcOrd="0" destOrd="0" presId="urn:microsoft.com/office/officeart/2008/layout/PictureGrid"/>
    <dgm:cxn modelId="{5664398A-19D4-4A94-A7F4-706F416982E8}" type="presParOf" srcId="{986F4FD9-8567-431E-AD11-917EA5084E55}" destId="{201502F7-A67A-48B2-BC51-6F964E78DC47}" srcOrd="1" destOrd="0" presId="urn:microsoft.com/office/officeart/2008/layout/PictureGrid"/>
    <dgm:cxn modelId="{AC1F43EA-821D-4926-AD1E-8421DCEA645B}" type="presParOf" srcId="{8E00E318-F1DA-4E4D-9BB3-C64A28D4297D}" destId="{6890EAF1-EAB3-42B0-A752-F2F8EA1C24A0}" srcOrd="1" destOrd="0" presId="urn:microsoft.com/office/officeart/2008/layout/PictureGrid"/>
    <dgm:cxn modelId="{17DB5C38-5A46-4561-9794-9A80FBDCE904}" type="presParOf" srcId="{8E00E318-F1DA-4E4D-9BB3-C64A28D4297D}" destId="{B5EBE2EB-6BAD-4849-99EB-05D4FC87BBF3}" srcOrd="2" destOrd="0" presId="urn:microsoft.com/office/officeart/2008/layout/PictureGrid"/>
    <dgm:cxn modelId="{21C3855B-B68D-42FE-A2AC-D29CA71BDFB3}" type="presParOf" srcId="{B5EBE2EB-6BAD-4849-99EB-05D4FC87BBF3}" destId="{A8253141-BD7B-47BF-9A5D-60D62F1170EB}" srcOrd="0" destOrd="0" presId="urn:microsoft.com/office/officeart/2008/layout/PictureGrid"/>
    <dgm:cxn modelId="{78B961D8-9A81-49C6-AA0F-B5D7DD9AACCC}" type="presParOf" srcId="{B5EBE2EB-6BAD-4849-99EB-05D4FC87BBF3}" destId="{B0DCD8C0-DBCB-4A60-98D4-763B69B723F7}" srcOrd="1" destOrd="0" presId="urn:microsoft.com/office/officeart/2008/layout/PictureGrid"/>
    <dgm:cxn modelId="{66570DE1-2703-4D16-8DD5-6FC6653163C1}" type="presParOf" srcId="{8E00E318-F1DA-4E4D-9BB3-C64A28D4297D}" destId="{8770A564-8562-48DB-8B82-256D83CC12F0}" srcOrd="3" destOrd="0" presId="urn:microsoft.com/office/officeart/2008/layout/PictureGrid"/>
    <dgm:cxn modelId="{85C3C7F2-CDCF-4BC1-A6B4-0AEACBF9E948}" type="presParOf" srcId="{8E00E318-F1DA-4E4D-9BB3-C64A28D4297D}" destId="{EFBE6437-12E4-4970-B17D-589F4AC2D02A}" srcOrd="4" destOrd="0" presId="urn:microsoft.com/office/officeart/2008/layout/PictureGrid"/>
    <dgm:cxn modelId="{E42FFA31-D4A3-4C35-B91A-2C49FA46B748}" type="presParOf" srcId="{EFBE6437-12E4-4970-B17D-589F4AC2D02A}" destId="{50469F1C-3BD8-4FC4-B949-517504C185FC}" srcOrd="0" destOrd="0" presId="urn:microsoft.com/office/officeart/2008/layout/PictureGrid"/>
    <dgm:cxn modelId="{EFCF5043-7C4C-40D7-A9FE-4612D0B7E71E}" type="presParOf" srcId="{EFBE6437-12E4-4970-B17D-589F4AC2D02A}" destId="{CB435B67-E9A1-478E-8A53-B6A7AB1CDBC9}" srcOrd="1" destOrd="0" presId="urn:microsoft.com/office/officeart/2008/layout/PictureGrid"/>
    <dgm:cxn modelId="{9DA03871-4A26-431E-9AA1-3EE27086F209}" type="presParOf" srcId="{8E00E318-F1DA-4E4D-9BB3-C64A28D4297D}" destId="{94FD822F-547D-4277-AAEF-B34A732054BE}" srcOrd="5" destOrd="0" presId="urn:microsoft.com/office/officeart/2008/layout/PictureGrid"/>
    <dgm:cxn modelId="{4DBE1222-F7B3-4CD2-8D45-E48F7CB908FE}" type="presParOf" srcId="{8E00E318-F1DA-4E4D-9BB3-C64A28D4297D}" destId="{BD5D2F7A-EC7C-4A3D-B945-154588A73C05}" srcOrd="6" destOrd="0" presId="urn:microsoft.com/office/officeart/2008/layout/PictureGrid"/>
    <dgm:cxn modelId="{DE1F402D-D132-46CE-84CC-6F755FE65242}" type="presParOf" srcId="{BD5D2F7A-EC7C-4A3D-B945-154588A73C05}" destId="{156ED783-4A6A-46E8-A32D-C4CC57D7FA5F}" srcOrd="0" destOrd="0" presId="urn:microsoft.com/office/officeart/2008/layout/PictureGrid"/>
    <dgm:cxn modelId="{BA8D4F9D-F979-408B-B9D3-188573A154B2}" type="presParOf" srcId="{BD5D2F7A-EC7C-4A3D-B945-154588A73C05}" destId="{517F01DA-E7D7-4FDA-9DE4-1BC178D701AD}" srcOrd="1" destOrd="0" presId="urn:microsoft.com/office/officeart/2008/layout/PictureGri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FE68BA-2C17-4A06-9F32-FD9989CCA7AB}">
      <dsp:nvSpPr>
        <dsp:cNvPr id="0" name=""/>
        <dsp:cNvSpPr/>
      </dsp:nvSpPr>
      <dsp:spPr>
        <a:xfrm>
          <a:off x="642061" y="170375"/>
          <a:ext cx="2219941" cy="270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38100" bIns="0" numCol="1" spcCol="1270" anchor="b" anchorCtr="0">
          <a:noAutofit/>
        </a:bodyPr>
        <a:lstStyle/>
        <a:p>
          <a:pPr lvl="0" algn="ctr" defTabSz="444500">
            <a:lnSpc>
              <a:spcPct val="90000"/>
            </a:lnSpc>
            <a:spcBef>
              <a:spcPct val="0"/>
            </a:spcBef>
            <a:spcAft>
              <a:spcPct val="35000"/>
            </a:spcAft>
          </a:pPr>
          <a:r>
            <a:rPr lang="en-GB" sz="1000" kern="1200" dirty="0">
              <a:latin typeface="Verdana" pitchFamily="34" charset="0"/>
              <a:ea typeface="Verdana" pitchFamily="34" charset="0"/>
              <a:cs typeface="Verdana" pitchFamily="34" charset="0"/>
            </a:rPr>
            <a:t>1 Mean ticket size (EUR</a:t>
          </a:r>
          <a:r>
            <a:rPr lang="en-GB" sz="1000" kern="1200" dirty="0">
              <a:latin typeface="Verdana"/>
              <a:ea typeface="Verdana"/>
              <a:cs typeface="Verdana"/>
            </a:rPr>
            <a:t> millions)</a:t>
          </a:r>
          <a:endParaRPr lang="en-GB" sz="1000" kern="1200" dirty="0">
            <a:latin typeface="Verdana" pitchFamily="34" charset="0"/>
            <a:ea typeface="Verdana" pitchFamily="34" charset="0"/>
            <a:cs typeface="Verdana" pitchFamily="34" charset="0"/>
          </a:endParaRPr>
        </a:p>
      </dsp:txBody>
      <dsp:txXfrm>
        <a:off x="642061" y="170375"/>
        <a:ext cx="2219941" cy="270311"/>
      </dsp:txXfrm>
    </dsp:sp>
    <dsp:sp modelId="{201502F7-A67A-48B2-BC51-6F964E78DC47}">
      <dsp:nvSpPr>
        <dsp:cNvPr id="0" name=""/>
        <dsp:cNvSpPr/>
      </dsp:nvSpPr>
      <dsp:spPr>
        <a:xfrm>
          <a:off x="31302" y="494263"/>
          <a:ext cx="3342707" cy="1802076"/>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53141-BD7B-47BF-9A5D-60D62F1170EB}">
      <dsp:nvSpPr>
        <dsp:cNvPr id="0" name=""/>
        <dsp:cNvSpPr/>
      </dsp:nvSpPr>
      <dsp:spPr>
        <a:xfrm>
          <a:off x="4393954" y="170375"/>
          <a:ext cx="1802076" cy="270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38100" bIns="0" numCol="1" spcCol="1270" anchor="b" anchorCtr="0">
          <a:noAutofit/>
        </a:bodyPr>
        <a:lstStyle/>
        <a:p>
          <a:pPr lvl="0" algn="ctr" defTabSz="444500">
            <a:lnSpc>
              <a:spcPct val="90000"/>
            </a:lnSpc>
            <a:spcBef>
              <a:spcPct val="0"/>
            </a:spcBef>
            <a:spcAft>
              <a:spcPct val="35000"/>
            </a:spcAft>
          </a:pPr>
          <a:r>
            <a:rPr lang="en-GB" sz="1000" kern="1200" dirty="0">
              <a:latin typeface="Verdana" pitchFamily="34" charset="0"/>
              <a:ea typeface="Verdana" pitchFamily="34" charset="0"/>
              <a:cs typeface="Verdana" pitchFamily="34" charset="0"/>
            </a:rPr>
            <a:t>2 Mean daily turnover (%)</a:t>
          </a:r>
        </a:p>
      </dsp:txBody>
      <dsp:txXfrm>
        <a:off x="4393954" y="170375"/>
        <a:ext cx="1802076" cy="270311"/>
      </dsp:txXfrm>
    </dsp:sp>
    <dsp:sp modelId="{B0DCD8C0-DBCB-4A60-98D4-763B69B723F7}">
      <dsp:nvSpPr>
        <dsp:cNvPr id="0" name=""/>
        <dsp:cNvSpPr/>
      </dsp:nvSpPr>
      <dsp:spPr>
        <a:xfrm>
          <a:off x="3613880" y="494263"/>
          <a:ext cx="3362223" cy="1802076"/>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469F1C-3BD8-4FC4-B949-517504C185FC}">
      <dsp:nvSpPr>
        <dsp:cNvPr id="0" name=""/>
        <dsp:cNvSpPr/>
      </dsp:nvSpPr>
      <dsp:spPr>
        <a:xfrm>
          <a:off x="770099" y="2476547"/>
          <a:ext cx="1802076" cy="270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38100" bIns="0" numCol="1" spcCol="1270" anchor="b" anchorCtr="0">
          <a:noAutofit/>
        </a:bodyPr>
        <a:lstStyle/>
        <a:p>
          <a:pPr lvl="0" algn="ctr" defTabSz="444500">
            <a:lnSpc>
              <a:spcPct val="90000"/>
            </a:lnSpc>
            <a:spcBef>
              <a:spcPct val="0"/>
            </a:spcBef>
            <a:spcAft>
              <a:spcPct val="35000"/>
            </a:spcAft>
          </a:pPr>
          <a:r>
            <a:rPr lang="en-GB" sz="1000" kern="1200" dirty="0">
              <a:latin typeface="Verdana" pitchFamily="34" charset="0"/>
              <a:ea typeface="Verdana" pitchFamily="34" charset="0"/>
              <a:cs typeface="Verdana" pitchFamily="34" charset="0"/>
            </a:rPr>
            <a:t>3 Fraction of bonds traded</a:t>
          </a:r>
        </a:p>
      </dsp:txBody>
      <dsp:txXfrm>
        <a:off x="770099" y="2476547"/>
        <a:ext cx="1802076" cy="270311"/>
      </dsp:txXfrm>
    </dsp:sp>
    <dsp:sp modelId="{CB435B67-E9A1-478E-8A53-B6A7AB1CDBC9}">
      <dsp:nvSpPr>
        <dsp:cNvPr id="0" name=""/>
        <dsp:cNvSpPr/>
      </dsp:nvSpPr>
      <dsp:spPr>
        <a:xfrm>
          <a:off x="2306" y="2747724"/>
          <a:ext cx="3337661" cy="1865473"/>
        </a:xfrm>
        <a:prstGeom prst="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6ED783-4A6A-46E8-A32D-C4CC57D7FA5F}">
      <dsp:nvSpPr>
        <dsp:cNvPr id="0" name=""/>
        <dsp:cNvSpPr/>
      </dsp:nvSpPr>
      <dsp:spPr>
        <a:xfrm>
          <a:off x="3690856" y="2517981"/>
          <a:ext cx="3203226" cy="16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38100" bIns="0" numCol="1" spcCol="1270" anchor="b" anchorCtr="0">
          <a:noAutofit/>
        </a:bodyPr>
        <a:lstStyle/>
        <a:p>
          <a:pPr lvl="0" algn="ctr" defTabSz="444500">
            <a:lnSpc>
              <a:spcPct val="90000"/>
            </a:lnSpc>
            <a:spcBef>
              <a:spcPct val="0"/>
            </a:spcBef>
            <a:spcAft>
              <a:spcPct val="35000"/>
            </a:spcAft>
          </a:pPr>
          <a:r>
            <a:rPr lang="en-GB" sz="1000" kern="1200" dirty="0">
              <a:latin typeface="Verdana" pitchFamily="34" charset="0"/>
              <a:ea typeface="Verdana" pitchFamily="34" charset="0"/>
              <a:cs typeface="Verdana" pitchFamily="34" charset="0"/>
            </a:rPr>
            <a:t>4 Mean number of daily transactions</a:t>
          </a:r>
        </a:p>
      </dsp:txBody>
      <dsp:txXfrm>
        <a:off x="3690856" y="2517981"/>
        <a:ext cx="3203226" cy="167971"/>
      </dsp:txXfrm>
    </dsp:sp>
    <dsp:sp modelId="{517F01DA-E7D7-4FDA-9DE4-1BC178D701AD}">
      <dsp:nvSpPr>
        <dsp:cNvPr id="0" name=""/>
        <dsp:cNvSpPr/>
      </dsp:nvSpPr>
      <dsp:spPr>
        <a:xfrm>
          <a:off x="3530462" y="2790699"/>
          <a:ext cx="3524014" cy="1802076"/>
        </a:xfrm>
        <a:prstGeom prst="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4" y="1"/>
            <a:ext cx="2971800" cy="457200"/>
          </a:xfrm>
          <a:prstGeom prst="rect">
            <a:avLst/>
          </a:prstGeom>
        </p:spPr>
        <p:txBody>
          <a:bodyPr vert="horz" lIns="91440" tIns="45720" rIns="91440" bIns="45720" rtlCol="0"/>
          <a:lstStyle>
            <a:lvl1pPr algn="r">
              <a:defRPr sz="1200"/>
            </a:lvl1pPr>
          </a:lstStyle>
          <a:p>
            <a:fld id="{94CC4F04-B5BD-4168-99F4-3F171F360E09}" type="datetimeFigureOut">
              <a:rPr lang="en-US" smtClean="0"/>
              <a:pPr/>
              <a:t>12/8/2017</a:t>
            </a:fld>
            <a:endParaRPr lang="en-GB"/>
          </a:p>
        </p:txBody>
      </p:sp>
      <p:sp>
        <p:nvSpPr>
          <p:cNvPr id="4" name="Footer Placeholder 3"/>
          <p:cNvSpPr>
            <a:spLocks noGrp="1"/>
          </p:cNvSpPr>
          <p:nvPr>
            <p:ph type="ftr" sz="quarter" idx="2"/>
          </p:nvPr>
        </p:nvSpPr>
        <p:spPr>
          <a:xfrm>
            <a:off x="0" y="8685214"/>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4" y="8685214"/>
            <a:ext cx="2971800" cy="457200"/>
          </a:xfrm>
          <a:prstGeom prst="rect">
            <a:avLst/>
          </a:prstGeom>
        </p:spPr>
        <p:txBody>
          <a:bodyPr vert="horz" lIns="91440" tIns="45720" rIns="91440" bIns="45720" rtlCol="0" anchor="b"/>
          <a:lstStyle>
            <a:lvl1pPr algn="r">
              <a:defRPr sz="1200"/>
            </a:lvl1pPr>
          </a:lstStyle>
          <a:p>
            <a:fld id="{5601638C-B307-4D79-B1E1-F17BCFDFDD5C}" type="slidenum">
              <a:rPr lang="en-GB" smtClean="0"/>
              <a:pPr/>
              <a:t>‹#›</a:t>
            </a:fld>
            <a:endParaRPr lang="en-GB"/>
          </a:p>
        </p:txBody>
      </p:sp>
    </p:spTree>
    <p:extLst>
      <p:ext uri="{BB962C8B-B14F-4D97-AF65-F5344CB8AC3E}">
        <p14:creationId xmlns:p14="http://schemas.microsoft.com/office/powerpoint/2010/main" xmlns="" val="1668935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4" y="1"/>
            <a:ext cx="2971800" cy="457200"/>
          </a:xfrm>
          <a:prstGeom prst="rect">
            <a:avLst/>
          </a:prstGeom>
        </p:spPr>
        <p:txBody>
          <a:bodyPr vert="horz" lIns="91440" tIns="45720" rIns="91440" bIns="45720" rtlCol="0"/>
          <a:lstStyle>
            <a:lvl1pPr algn="r">
              <a:defRPr sz="1200"/>
            </a:lvl1pPr>
          </a:lstStyle>
          <a:p>
            <a:fld id="{05C996B1-4031-4FBF-9F52-CB0E40048FF0}" type="datetimeFigureOut">
              <a:rPr lang="en-US" smtClean="0"/>
              <a:pPr/>
              <a:t>12/8/2017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343401"/>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4"/>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4"/>
            <a:ext cx="2971800" cy="457200"/>
          </a:xfrm>
          <a:prstGeom prst="rect">
            <a:avLst/>
          </a:prstGeom>
        </p:spPr>
        <p:txBody>
          <a:bodyPr vert="horz" lIns="91440" tIns="45720" rIns="91440" bIns="45720" rtlCol="0" anchor="b"/>
          <a:lstStyle>
            <a:lvl1pPr algn="r">
              <a:defRPr sz="1200"/>
            </a:lvl1pPr>
          </a:lstStyle>
          <a:p>
            <a:fld id="{EE009F5F-48C9-4703-A50B-B1FE8CB4BDF8}" type="slidenum">
              <a:rPr lang="en-GB" smtClean="0"/>
              <a:pPr/>
              <a:t>‹#›</a:t>
            </a:fld>
            <a:endParaRPr lang="en-GB"/>
          </a:p>
        </p:txBody>
      </p:sp>
    </p:spTree>
    <p:extLst>
      <p:ext uri="{BB962C8B-B14F-4D97-AF65-F5344CB8AC3E}">
        <p14:creationId xmlns:p14="http://schemas.microsoft.com/office/powerpoint/2010/main" xmlns="" val="384399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42910" y="203200"/>
            <a:ext cx="8229600" cy="72547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4" name="Rectangle 1"/>
          <p:cNvSpPr>
            <a:spLocks noChangeArrowheads="1"/>
          </p:cNvSpPr>
          <p:nvPr userDrawn="1"/>
        </p:nvSpPr>
        <p:spPr bwMode="auto">
          <a:xfrm>
            <a:off x="0" y="0"/>
            <a:ext cx="9144000" cy="1772816"/>
          </a:xfrm>
          <a:prstGeom prst="rect">
            <a:avLst/>
          </a:prstGeom>
          <a:solidFill>
            <a:srgbClr val="E00D3C"/>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404664"/>
            <a:ext cx="3295650" cy="317500"/>
          </a:xfrm>
          <a:prstGeom prst="rect">
            <a:avLst/>
          </a:prstGeom>
          <a:noFill/>
          <a:ln>
            <a:noFill/>
          </a:ln>
        </p:spPr>
      </p:pic>
    </p:spTree>
  </p:cSld>
  <p:clrMapOvr>
    <a:masterClrMapping/>
  </p:clrMapOvr>
  <p:timing>
    <p:tnLst>
      <p:par>
        <p:cTn id="1" dur="indefinite" restart="never" nodeType="tmRoot"/>
      </p:par>
    </p:tnLst>
  </p:timing>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1"/>
          <p:cNvSpPr txBox="1">
            <a:spLocks/>
          </p:cNvSpPr>
          <p:nvPr userDrawn="1"/>
        </p:nvSpPr>
        <p:spPr>
          <a:xfrm>
            <a:off x="642910" y="203200"/>
            <a:ext cx="8229600" cy="72547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E00D3C"/>
                </a:solidFill>
                <a:effectLst/>
                <a:uLnTx/>
                <a:uFillTx/>
                <a:latin typeface="Georgia" pitchFamily="18" charset="0"/>
                <a:ea typeface="+mj-ea"/>
                <a:cs typeface="+mj-cs"/>
              </a:rPr>
              <a:t>Contact</a:t>
            </a:r>
            <a:endParaRPr kumimoji="0" lang="en-GB" sz="3200" b="0" i="0" u="none" strike="noStrike" kern="1200" cap="none" spc="0" normalizeH="0" baseline="0" noProof="0" dirty="0" smtClean="0">
              <a:ln>
                <a:noFill/>
              </a:ln>
              <a:solidFill>
                <a:srgbClr val="E00D3C"/>
              </a:solidFill>
              <a:effectLst/>
              <a:uLnTx/>
              <a:uFillTx/>
              <a:latin typeface="Georgia" pitchFamily="18" charset="0"/>
              <a:ea typeface="+mj-ea"/>
              <a:cs typeface="+mj-cs"/>
            </a:endParaRPr>
          </a:p>
        </p:txBody>
      </p:sp>
      <p:sp>
        <p:nvSpPr>
          <p:cNvPr id="17" name="Text Placeholder 16"/>
          <p:cNvSpPr>
            <a:spLocks noGrp="1"/>
          </p:cNvSpPr>
          <p:nvPr>
            <p:ph type="body" sz="quarter" idx="10" hasCustomPrompt="1"/>
          </p:nvPr>
        </p:nvSpPr>
        <p:spPr>
          <a:xfrm>
            <a:off x="1714480" y="2000259"/>
            <a:ext cx="6500812" cy="2643187"/>
          </a:xfrm>
        </p:spPr>
        <p:txBody>
          <a:bodyPr/>
          <a:lstStyle>
            <a:lvl1pPr marL="0" indent="0">
              <a:buFontTx/>
              <a:buNone/>
              <a:defRPr sz="3200"/>
            </a:lvl1pPr>
          </a:lstStyle>
          <a:p>
            <a:pPr marL="0" indent="0">
              <a:buFontTx/>
              <a:buNone/>
            </a:pPr>
            <a:r>
              <a:rPr lang="en-GB" sz="1600" dirty="0" smtClean="0">
                <a:latin typeface="Georgia" pitchFamily="18" charset="0"/>
                <a:ea typeface="ＭＳ Ｐゴシック" pitchFamily="34" charset="-128"/>
              </a:rPr>
              <a:t>Website: </a:t>
            </a:r>
            <a:r>
              <a:rPr lang="en-GB" sz="1600" dirty="0" smtClean="0">
                <a:solidFill>
                  <a:srgbClr val="E00D3C"/>
                </a:solidFill>
                <a:latin typeface="Georgia" pitchFamily="18" charset="0"/>
                <a:ea typeface="ＭＳ Ｐゴシック" pitchFamily="34" charset="-128"/>
              </a:rPr>
              <a:t>www.riskcontrollimited.com</a:t>
            </a:r>
          </a:p>
          <a:p>
            <a:pPr marL="0" indent="0">
              <a:buFontTx/>
              <a:buNone/>
            </a:pPr>
            <a:r>
              <a:rPr lang="en-GB" sz="1600" dirty="0" smtClean="0">
                <a:latin typeface="Georgia" pitchFamily="18" charset="0"/>
                <a:ea typeface="ＭＳ Ｐゴシック" pitchFamily="34" charset="-128"/>
              </a:rPr>
              <a:t>Telephone: </a:t>
            </a:r>
            <a:r>
              <a:rPr lang="en-GB" sz="1600" dirty="0" smtClean="0">
                <a:solidFill>
                  <a:srgbClr val="E00D3C"/>
                </a:solidFill>
                <a:latin typeface="Georgia" pitchFamily="18" charset="0"/>
                <a:ea typeface="ＭＳ Ｐゴシック" pitchFamily="34" charset="-128"/>
              </a:rPr>
              <a:t>+44 20 3307 0730</a:t>
            </a:r>
          </a:p>
          <a:p>
            <a:pPr marL="0" indent="0">
              <a:buFontTx/>
              <a:buNone/>
            </a:pPr>
            <a:r>
              <a:rPr lang="en-GB" sz="1600" dirty="0" smtClean="0">
                <a:latin typeface="Georgia" pitchFamily="18" charset="0"/>
                <a:ea typeface="ＭＳ Ｐゴシック" pitchFamily="34" charset="-128"/>
              </a:rPr>
              <a:t>Address: </a:t>
            </a:r>
            <a:r>
              <a:rPr lang="en-GB" sz="1600" dirty="0" smtClean="0">
                <a:solidFill>
                  <a:srgbClr val="E00D3C"/>
                </a:solidFill>
                <a:latin typeface="Georgia" pitchFamily="18" charset="0"/>
                <a:ea typeface="ＭＳ Ｐゴシック" pitchFamily="34" charset="-128"/>
              </a:rPr>
              <a:t>13-14 Dean Street, London, W1D 3RS, U.K.</a:t>
            </a:r>
          </a:p>
          <a:p>
            <a:pPr marL="0" indent="0">
              <a:buFontTx/>
              <a:buNone/>
            </a:pPr>
            <a:endParaRPr lang="en-GB" sz="1600" dirty="0" smtClean="0">
              <a:solidFill>
                <a:srgbClr val="E00D3C"/>
              </a:solidFill>
              <a:latin typeface="Georgia" pitchFamily="18" charset="0"/>
              <a:ea typeface="ＭＳ Ｐゴシック" pitchFamily="34" charset="-128"/>
            </a:endParaRPr>
          </a:p>
          <a:p>
            <a:pPr marL="0" indent="0">
              <a:buFontTx/>
              <a:buNone/>
            </a:pPr>
            <a:r>
              <a:rPr lang="en-GB" sz="1600" dirty="0" smtClean="0">
                <a:solidFill>
                  <a:srgbClr val="E00D3C"/>
                </a:solidFill>
                <a:latin typeface="Georgia" pitchFamily="18" charset="0"/>
                <a:ea typeface="ＭＳ Ｐゴシック" pitchFamily="34" charset="-128"/>
              </a:rPr>
              <a:t>William </a:t>
            </a:r>
            <a:r>
              <a:rPr lang="en-GB" sz="1600" dirty="0" err="1" smtClean="0">
                <a:solidFill>
                  <a:srgbClr val="E00D3C"/>
                </a:solidFill>
                <a:latin typeface="Georgia" pitchFamily="18" charset="0"/>
                <a:ea typeface="ＭＳ Ｐゴシック" pitchFamily="34" charset="-128"/>
              </a:rPr>
              <a:t>Perraudin</a:t>
            </a:r>
            <a:r>
              <a:rPr lang="en-GB" sz="1600" dirty="0" smtClean="0">
                <a:solidFill>
                  <a:srgbClr val="E00D3C"/>
                </a:solidFill>
                <a:latin typeface="Georgia" pitchFamily="18" charset="0"/>
                <a:ea typeface="ＭＳ Ｐゴシック" pitchFamily="34" charset="-128"/>
              </a:rPr>
              <a:t>, Director</a:t>
            </a:r>
          </a:p>
          <a:p>
            <a:pPr marL="0" indent="0">
              <a:buFontTx/>
              <a:buNone/>
            </a:pPr>
            <a:r>
              <a:rPr lang="en-US" sz="1600" dirty="0" smtClean="0">
                <a:latin typeface="Georgia" pitchFamily="18" charset="0"/>
                <a:ea typeface="ＭＳ Ｐゴシック" pitchFamily="34" charset="-128"/>
              </a:rPr>
              <a:t>Telephone: +44 20 3307 0731 (o)  +44 7968 328 459 (m)</a:t>
            </a:r>
          </a:p>
          <a:p>
            <a:pPr marL="0" indent="0">
              <a:buFontTx/>
              <a:buNone/>
            </a:pPr>
            <a:r>
              <a:rPr lang="en-GB" sz="1600" dirty="0" smtClean="0">
                <a:latin typeface="Georgia" pitchFamily="18" charset="0"/>
                <a:ea typeface="ＭＳ Ｐゴシック" pitchFamily="34" charset="-128"/>
              </a:rPr>
              <a:t>Email: </a:t>
            </a:r>
            <a:r>
              <a:rPr lang="en-GB" sz="1600" i="1" dirty="0" smtClean="0">
                <a:latin typeface="Georgia" pitchFamily="18" charset="0"/>
                <a:ea typeface="ＭＳ Ｐゴシック" pitchFamily="34" charset="-128"/>
              </a:rPr>
              <a:t>william.perraudin@riskcontrollimited.com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txBox="1">
            <a:spLocks/>
          </p:cNvSpPr>
          <p:nvPr userDrawn="1"/>
        </p:nvSpPr>
        <p:spPr>
          <a:xfrm>
            <a:off x="642910" y="203200"/>
            <a:ext cx="8229600" cy="72547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E00D3C"/>
                </a:solidFill>
                <a:effectLst/>
                <a:uLnTx/>
                <a:uFillTx/>
                <a:latin typeface="Georgia" pitchFamily="18" charset="0"/>
                <a:ea typeface="+mj-ea"/>
                <a:cs typeface="+mj-cs"/>
              </a:rPr>
              <a:t>Contents</a:t>
            </a:r>
            <a:endParaRPr kumimoji="0" lang="en-GB" sz="3200" b="0" i="0" u="none" strike="noStrike" kern="1200" cap="none" spc="0" normalizeH="0" baseline="0" noProof="0" dirty="0" smtClean="0">
              <a:ln>
                <a:noFill/>
              </a:ln>
              <a:solidFill>
                <a:srgbClr val="E00D3C"/>
              </a:solidFill>
              <a:effectLst/>
              <a:uLnTx/>
              <a:uFillTx/>
              <a:latin typeface="Georgia" pitchFamily="18" charset="0"/>
              <a:ea typeface="+mj-ea"/>
              <a:cs typeface="+mj-cs"/>
            </a:endParaRPr>
          </a:p>
        </p:txBody>
      </p:sp>
      <p:sp>
        <p:nvSpPr>
          <p:cNvPr id="8" name="TextBox 7"/>
          <p:cNvSpPr txBox="1"/>
          <p:nvPr userDrawn="1"/>
        </p:nvSpPr>
        <p:spPr>
          <a:xfrm>
            <a:off x="2357422" y="1928802"/>
            <a:ext cx="4429156" cy="369332"/>
          </a:xfrm>
          <a:prstGeom prst="rect">
            <a:avLst/>
          </a:prstGeom>
          <a:noFill/>
        </p:spPr>
        <p:txBody>
          <a:bodyPr wrap="square" rtlCol="0">
            <a:spAutoFit/>
          </a:bodyPr>
          <a:lstStyle/>
          <a:p>
            <a:pPr>
              <a:buFont typeface="Wingdings" pitchFamily="2" charset="2"/>
              <a:buChar char="v"/>
            </a:pPr>
            <a:endParaRPr lang="en-GB" dirty="0">
              <a:solidFill>
                <a:srgbClr val="262159"/>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910" y="203200"/>
            <a:ext cx="8229600" cy="725470"/>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2910" y="203200"/>
            <a:ext cx="8229600" cy="72547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173840-40DF-474F-BB3C-7D543B7DC106}" type="datetimeFigureOut">
              <a:rPr lang="en-US" smtClean="0"/>
              <a:pPr/>
              <a:t>12/8/2017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CF7360-B554-426F-8E8C-02AC3C5E4A4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2910" y="203200"/>
            <a:ext cx="8229600" cy="72547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2910" y="203200"/>
            <a:ext cx="8229600" cy="725470"/>
          </a:xfrm>
          <a:prstGeom prst="rect">
            <a:avLst/>
          </a:prstGeom>
        </p:spPr>
        <p:txBody>
          <a:bodyPr/>
          <a:lstStyle/>
          <a:p>
            <a:r>
              <a:rPr lang="en-US"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28736"/>
            <a:ext cx="5111750"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642910" y="203200"/>
            <a:ext cx="8229600" cy="725470"/>
          </a:xfrm>
          <a:prstGeom prst="rect">
            <a:avLst/>
          </a:prstGeom>
        </p:spPr>
        <p:txBody>
          <a:bodyPr/>
          <a:lstStyle/>
          <a:p>
            <a:r>
              <a:rPr lang="en-US" smtClean="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normAutofit/>
          </a:bodyPr>
          <a:lstStyle>
            <a:lvl1pPr algn="l">
              <a:defRPr sz="1800" b="1">
                <a:solidFill>
                  <a:srgbClr val="262159"/>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928669"/>
            <a:ext cx="5486400" cy="3798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txBox="1">
            <a:spLocks/>
          </p:cNvSpPr>
          <p:nvPr userDrawn="1"/>
        </p:nvSpPr>
        <p:spPr>
          <a:xfrm>
            <a:off x="642910" y="203200"/>
            <a:ext cx="8229600" cy="72547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E00D3C"/>
                </a:solidFill>
                <a:effectLst/>
                <a:uLnTx/>
                <a:uFillTx/>
                <a:latin typeface="Georgia" pitchFamily="18" charset="0"/>
                <a:ea typeface="+mj-ea"/>
                <a:cs typeface="+mj-cs"/>
              </a:rPr>
              <a:t>Click to edit Master title style</a:t>
            </a:r>
            <a:endParaRPr kumimoji="0" lang="en-GB" sz="3200" b="0" i="0" u="none" strike="noStrike" kern="1200" cap="none" spc="0" normalizeH="0" baseline="0" noProof="0" dirty="0" smtClean="0">
              <a:ln>
                <a:noFill/>
              </a:ln>
              <a:solidFill>
                <a:srgbClr val="E00D3C"/>
              </a:solidFill>
              <a:effectLst/>
              <a:uLnTx/>
              <a:uFillTx/>
              <a:latin typeface="Georgia" pitchFamily="18" charset="0"/>
              <a:ea typeface="+mj-ea"/>
              <a:cs typeface="+mj-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642910" y="203200"/>
            <a:ext cx="8229600" cy="72547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E00D3C"/>
                </a:solidFill>
                <a:effectLst/>
                <a:uLnTx/>
                <a:uFillTx/>
                <a:latin typeface="Georgia" pitchFamily="18" charset="0"/>
                <a:ea typeface="+mj-ea"/>
                <a:cs typeface="+mj-cs"/>
              </a:rPr>
              <a:t>Click to edit Master title style</a:t>
            </a:r>
            <a:endParaRPr kumimoji="0" lang="en-GB" sz="3200" b="0" i="0" u="none" strike="noStrike" kern="1200" cap="none" spc="0" normalizeH="0" baseline="0" noProof="0" dirty="0" smtClean="0">
              <a:ln>
                <a:noFill/>
              </a:ln>
              <a:solidFill>
                <a:srgbClr val="E00D3C"/>
              </a:solidFill>
              <a:effectLst/>
              <a:uLnTx/>
              <a:uFillTx/>
              <a:latin typeface="Georgia" pitchFamily="18" charset="0"/>
              <a:ea typeface="+mj-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p:nvCxnSpPr>
        <p:spPr>
          <a:xfrm>
            <a:off x="0" y="6143644"/>
            <a:ext cx="9144000" cy="1588"/>
          </a:xfrm>
          <a:prstGeom prst="line">
            <a:avLst/>
          </a:prstGeom>
          <a:ln w="31750" cmpd="sng">
            <a:solidFill>
              <a:srgbClr val="E00D3C"/>
            </a:solidFill>
            <a:headEnd w="lg" len="lg"/>
            <a:tailEnd w="lg" len="lg"/>
          </a:ln>
        </p:spPr>
        <p:style>
          <a:lnRef idx="1">
            <a:schemeClr val="accent1"/>
          </a:lnRef>
          <a:fillRef idx="0">
            <a:schemeClr val="accent1"/>
          </a:fillRef>
          <a:effectRef idx="0">
            <a:schemeClr val="accent1"/>
          </a:effectRef>
          <a:fontRef idx="minor">
            <a:schemeClr val="tx1"/>
          </a:fontRef>
        </p:style>
      </p:cxnSp>
      <p:grpSp>
        <p:nvGrpSpPr>
          <p:cNvPr id="4" name="Group 5"/>
          <p:cNvGrpSpPr/>
          <p:nvPr/>
        </p:nvGrpSpPr>
        <p:grpSpPr>
          <a:xfrm>
            <a:off x="323528" y="332656"/>
            <a:ext cx="1440160" cy="432048"/>
            <a:chOff x="467544" y="476672"/>
            <a:chExt cx="2376264" cy="792088"/>
          </a:xfrm>
        </p:grpSpPr>
        <p:pic>
          <p:nvPicPr>
            <p:cNvPr id="14" name="Picture 13"/>
            <p:cNvPicPr/>
            <p:nvPr/>
          </p:nvPicPr>
          <p:blipFill>
            <a:blip r:embed="rId12" cstate="print">
              <a:extLst>
                <a:ext uri="{28A0092B-C50C-407E-A947-70E740481C1C}">
                  <a14:useLocalDpi xmlns:a14="http://schemas.microsoft.com/office/drawing/2010/main" xmlns="" val="0"/>
                </a:ext>
              </a:extLst>
            </a:blip>
            <a:srcRect l="33559"/>
            <a:stretch>
              <a:fillRect/>
            </a:stretch>
          </p:blipFill>
          <p:spPr bwMode="auto">
            <a:xfrm>
              <a:off x="467544" y="908720"/>
              <a:ext cx="2376264" cy="360040"/>
            </a:xfrm>
            <a:prstGeom prst="rect">
              <a:avLst/>
            </a:prstGeom>
            <a:noFill/>
            <a:ln>
              <a:noFill/>
            </a:ln>
          </p:spPr>
        </p:pic>
        <p:pic>
          <p:nvPicPr>
            <p:cNvPr id="15" name="Picture 14"/>
            <p:cNvPicPr/>
            <p:nvPr/>
          </p:nvPicPr>
          <p:blipFill>
            <a:blip r:embed="rId12" cstate="print">
              <a:extLst>
                <a:ext uri="{28A0092B-C50C-407E-A947-70E740481C1C}">
                  <a14:useLocalDpi xmlns:a14="http://schemas.microsoft.com/office/drawing/2010/main" xmlns="" val="0"/>
                </a:ext>
              </a:extLst>
            </a:blip>
            <a:srcRect r="67571"/>
            <a:stretch>
              <a:fillRect/>
            </a:stretch>
          </p:blipFill>
          <p:spPr bwMode="auto">
            <a:xfrm>
              <a:off x="539552" y="476672"/>
              <a:ext cx="1152128" cy="359668"/>
            </a:xfrm>
            <a:prstGeom prst="rect">
              <a:avLst/>
            </a:prstGeom>
            <a:noFill/>
            <a:ln>
              <a:noFill/>
            </a:ln>
          </p:spPr>
        </p:pic>
      </p:grpSp>
      <p:sp>
        <p:nvSpPr>
          <p:cNvPr id="16" name="Slide Number Placeholder 5"/>
          <p:cNvSpPr txBox="1">
            <a:spLocks/>
          </p:cNvSpPr>
          <p:nvPr/>
        </p:nvSpPr>
        <p:spPr>
          <a:xfrm>
            <a:off x="6938994" y="635002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CF7360-B554-426F-8E8C-02AC3C5E4A48}"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7" name="Date Placeholder 3"/>
          <p:cNvSpPr txBox="1">
            <a:spLocks/>
          </p:cNvSpPr>
          <p:nvPr/>
        </p:nvSpPr>
        <p:spPr>
          <a:xfrm>
            <a:off x="485804" y="6350023"/>
            <a:ext cx="2133600" cy="365125"/>
          </a:xfrm>
          <a:prstGeom prst="rect">
            <a:avLst/>
          </a:prstGeom>
        </p:spPr>
        <p:txBody>
          <a:bodyPr vert="horz" lIns="91440" tIns="45720" rIns="91440" bIns="45720" rtlCol="0" anchor="ctr"/>
          <a:lstStyle>
            <a:lvl1pPr algn="l">
              <a:defRPr sz="1000">
                <a:solidFill>
                  <a:schemeClr val="tx1">
                    <a:tint val="75000"/>
                  </a:schemeClr>
                </a:solidFill>
                <a:latin typeface="Georgia"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tint val="75000"/>
                  </a:schemeClr>
                </a:solidFill>
                <a:effectLst/>
                <a:uLnTx/>
                <a:uFillTx/>
                <a:latin typeface="Georgia" pitchFamily="18" charset="0"/>
                <a:ea typeface="+mn-ea"/>
                <a:cs typeface="+mn-cs"/>
              </a:rPr>
              <a:t>Confidential</a:t>
            </a:r>
            <a:endParaRPr kumimoji="0" lang="en-GB" sz="1000" b="0" i="0" u="none" strike="noStrike" kern="1200" cap="none" spc="0" normalizeH="0" baseline="0" noProof="0" dirty="0" smtClean="0">
              <a:ln>
                <a:noFill/>
              </a:ln>
              <a:solidFill>
                <a:schemeClr val="tx1">
                  <a:tint val="75000"/>
                </a:schemeClr>
              </a:solidFill>
              <a:effectLst/>
              <a:uLnTx/>
              <a:uFillTx/>
              <a:latin typeface="Georgia" pitchFamily="18" charset="0"/>
              <a:ea typeface="+mn-ea"/>
              <a:cs typeface="+mn-cs"/>
            </a:endParaRPr>
          </a:p>
        </p:txBody>
      </p:sp>
      <p:sp>
        <p:nvSpPr>
          <p:cNvPr id="18" name="Footer Placeholder 4"/>
          <p:cNvSpPr txBox="1">
            <a:spLocks/>
          </p:cNvSpPr>
          <p:nvPr/>
        </p:nvSpPr>
        <p:spPr>
          <a:xfrm>
            <a:off x="3152804" y="6350023"/>
            <a:ext cx="2895600" cy="365125"/>
          </a:xfrm>
          <a:prstGeom prst="rect">
            <a:avLst/>
          </a:prstGeom>
        </p:spPr>
        <p:txBody>
          <a:bodyPr vert="horz" lIns="91440" tIns="45720" rIns="91440" bIns="45720" rtlCol="0" anchor="ctr"/>
          <a:lstStyle>
            <a:lvl1pPr algn="ctr">
              <a:defRPr sz="1000">
                <a:solidFill>
                  <a:schemeClr val="tx1">
                    <a:tint val="75000"/>
                  </a:schemeClr>
                </a:solidFill>
                <a:latin typeface="Georgia"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chemeClr val="tx1">
                    <a:tint val="75000"/>
                  </a:schemeClr>
                </a:solidFill>
                <a:effectLst/>
                <a:uLnTx/>
                <a:uFillTx/>
                <a:latin typeface="Georgia" pitchFamily="18" charset="0"/>
                <a:ea typeface="+mn-ea"/>
                <a:cs typeface="+mn-cs"/>
              </a:rPr>
              <a:t>© Risk Control Limited 2017</a:t>
            </a:r>
          </a:p>
        </p:txBody>
      </p:sp>
    </p:spTree>
  </p:cSld>
  <p:clrMap bg1="lt1" tx1="dk1" bg2="lt2" tx2="dk2" accent1="accent1" accent2="accent2" accent3="accent3" accent4="accent4" accent5="accent5" accent6="accent6" hlink="hlink" folHlink="folHlink"/>
  <p:sldLayoutIdLst>
    <p:sldLayoutId id="2147483700" r:id="rId1"/>
    <p:sldLayoutId id="2147483702" r:id="rId2"/>
    <p:sldLayoutId id="2147483701" r:id="rId3"/>
    <p:sldLayoutId id="2147483703" r:id="rId4"/>
    <p:sldLayoutId id="2147483704" r:id="rId5"/>
    <p:sldLayoutId id="2147483705" r:id="rId6"/>
    <p:sldLayoutId id="2147483706" r:id="rId7"/>
    <p:sldLayoutId id="2147483707" r:id="rId8"/>
    <p:sldLayoutId id="2147483708" r:id="rId9"/>
    <p:sldLayoutId id="2147483711" r:id="rId10"/>
  </p:sldLayoutIdLst>
  <p:txStyles>
    <p:titleStyle>
      <a:lvl1pPr algn="r" defTabSz="914400" rtl="0" eaLnBrk="1" latinLnBrk="0" hangingPunct="1">
        <a:spcBef>
          <a:spcPct val="0"/>
        </a:spcBef>
        <a:buNone/>
        <a:defRPr sz="3200" kern="1200">
          <a:solidFill>
            <a:srgbClr val="E00D3C"/>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7.emf"/><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571604" y="2500306"/>
            <a:ext cx="7248868" cy="3139321"/>
          </a:xfrm>
          <a:prstGeom prst="rect">
            <a:avLst/>
          </a:prstGeom>
          <a:noFill/>
          <a:ln w="9525">
            <a:noFill/>
            <a:miter lim="800000"/>
            <a:headEnd/>
            <a:tailEnd/>
          </a:ln>
        </p:spPr>
        <p:txBody>
          <a:bodyPr wrap="square">
            <a:spAutoFit/>
          </a:bodyPr>
          <a:lstStyle/>
          <a:p>
            <a:pPr eaLnBrk="0" hangingPunct="0"/>
            <a:r>
              <a:rPr lang="en-GB" sz="4000" dirty="0">
                <a:solidFill>
                  <a:srgbClr val="002060"/>
                </a:solidFill>
                <a:latin typeface="Georgia" pitchFamily="18" charset="0"/>
              </a:rPr>
              <a:t>Drivers of Corporate Bond Market Liquidity in the European </a:t>
            </a:r>
            <a:r>
              <a:rPr lang="en-GB" sz="4000" dirty="0" smtClean="0">
                <a:solidFill>
                  <a:srgbClr val="002060"/>
                </a:solidFill>
                <a:latin typeface="Georgia" pitchFamily="18" charset="0"/>
              </a:rPr>
              <a:t>Union</a:t>
            </a:r>
            <a:endParaRPr lang="en-GB" sz="4000" dirty="0" smtClean="0">
              <a:latin typeface="Georgia" pitchFamily="18" charset="0"/>
            </a:endParaRPr>
          </a:p>
          <a:p>
            <a:pPr eaLnBrk="0" hangingPunct="0"/>
            <a:endParaRPr lang="en-GB" dirty="0" smtClean="0">
              <a:latin typeface="Georgia" pitchFamily="18" charset="0"/>
            </a:endParaRPr>
          </a:p>
          <a:p>
            <a:pPr eaLnBrk="0" hangingPunct="0"/>
            <a:r>
              <a:rPr lang="en-GB" sz="2400" dirty="0" smtClean="0">
                <a:latin typeface="Georgia" pitchFamily="18" charset="0"/>
              </a:rPr>
              <a:t>Presentation by Risk Control</a:t>
            </a:r>
            <a:endParaRPr lang="en-GB" sz="2400" dirty="0" smtClean="0"/>
          </a:p>
          <a:p>
            <a:pPr algn="l" eaLnBrk="0" hangingPunct="0">
              <a:spcBef>
                <a:spcPct val="50000"/>
              </a:spcBef>
            </a:pPr>
            <a:r>
              <a:rPr lang="en-GB" sz="2400" dirty="0" smtClean="0">
                <a:latin typeface="Georgia" pitchFamily="18" charset="0"/>
              </a:rPr>
              <a:t>Brussels, November 2017</a:t>
            </a:r>
            <a:endParaRPr lang="en-GB" sz="24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3648" y="1628800"/>
            <a:ext cx="6480720" cy="3139321"/>
          </a:xfrm>
          <a:prstGeom prst="rect">
            <a:avLst/>
          </a:prstGeom>
        </p:spPr>
        <p:txBody>
          <a:bodyPr wrap="square">
            <a:spAutoFit/>
          </a:bodyPr>
          <a:lstStyle/>
          <a:p>
            <a:pPr marL="285750" indent="-285750">
              <a:buFont typeface="Arial" panose="020B0604020202020204" pitchFamily="34" charset="0"/>
              <a:buChar char="•"/>
            </a:pPr>
            <a:r>
              <a:rPr lang="en-GB" dirty="0" smtClean="0"/>
              <a:t>FCA data suggest non-financial bond turnover rates have been falling while turnover rates for bonds overall are flat. </a:t>
            </a:r>
          </a:p>
          <a:p>
            <a:pPr marL="285750" indent="-285750">
              <a:buFont typeface="Arial" panose="020B0604020202020204" pitchFamily="34" charset="0"/>
              <a:buChar char="•"/>
            </a:pPr>
            <a:r>
              <a:rPr lang="en-GB" dirty="0" smtClean="0"/>
              <a:t>Mean daily turnover rates fall in the </a:t>
            </a:r>
            <a:r>
              <a:rPr lang="en-GB" dirty="0" err="1" smtClean="0"/>
              <a:t>Euroclear</a:t>
            </a:r>
            <a:r>
              <a:rPr lang="en-GB" dirty="0" smtClean="0"/>
              <a:t> data and fall after 2013 in the ETP data (after having risen earlier).</a:t>
            </a:r>
          </a:p>
          <a:p>
            <a:pPr marL="285750" indent="-285750">
              <a:buFont typeface="Arial" panose="020B0604020202020204" pitchFamily="34" charset="0"/>
              <a:buChar char="•"/>
            </a:pPr>
            <a:r>
              <a:rPr lang="en-GB" dirty="0" smtClean="0"/>
              <a:t>In the FCA data, the fraction of bonds traded declines for both financials and non-financials.</a:t>
            </a:r>
          </a:p>
          <a:p>
            <a:pPr marL="285750" indent="-285750">
              <a:buFont typeface="Arial" panose="020B0604020202020204" pitchFamily="34" charset="0"/>
              <a:buChar char="•"/>
            </a:pPr>
            <a:r>
              <a:rPr lang="en-GB" dirty="0" smtClean="0"/>
              <a:t>The fractions traded decrease most for shorter maturity </a:t>
            </a:r>
            <a:r>
              <a:rPr lang="en-GB" dirty="0"/>
              <a:t>bonds </a:t>
            </a:r>
            <a:r>
              <a:rPr lang="en-GB" dirty="0" smtClean="0"/>
              <a:t>and </a:t>
            </a:r>
            <a:r>
              <a:rPr lang="en-GB" dirty="0"/>
              <a:t>for bonds from </a:t>
            </a:r>
            <a:r>
              <a:rPr lang="en-GB" dirty="0" smtClean="0"/>
              <a:t>Italy, France and Germany.</a:t>
            </a:r>
          </a:p>
          <a:p>
            <a:pPr marL="285750" indent="-285750">
              <a:buFont typeface="Arial" panose="020B0604020202020204" pitchFamily="34" charset="0"/>
              <a:buChar char="•"/>
            </a:pPr>
            <a:r>
              <a:rPr lang="en-GB" dirty="0"/>
              <a:t>Ticket sizes are up both in FCA, </a:t>
            </a:r>
            <a:r>
              <a:rPr lang="en-GB" dirty="0" err="1"/>
              <a:t>Euroclear</a:t>
            </a:r>
            <a:r>
              <a:rPr lang="en-GB" dirty="0"/>
              <a:t> and ETP </a:t>
            </a:r>
            <a:r>
              <a:rPr lang="en-GB" dirty="0" smtClean="0"/>
              <a:t>datasets</a:t>
            </a:r>
          </a:p>
          <a:p>
            <a:pPr marL="285750" indent="-285750">
              <a:buFont typeface="Arial" panose="020B0604020202020204" pitchFamily="34" charset="0"/>
              <a:buChar char="•"/>
            </a:pPr>
            <a:r>
              <a:rPr lang="en-GB" dirty="0" smtClean="0"/>
              <a:t>The number of transactions trends down i</a:t>
            </a:r>
            <a:r>
              <a:rPr lang="en-GB" dirty="0"/>
              <a:t>n</a:t>
            </a:r>
            <a:r>
              <a:rPr lang="en-GB" dirty="0" smtClean="0"/>
              <a:t> the FCA data.</a:t>
            </a:r>
            <a:endParaRPr lang="en-GB" dirty="0"/>
          </a:p>
        </p:txBody>
      </p:sp>
      <p:sp>
        <p:nvSpPr>
          <p:cNvPr id="4" name="Title 1"/>
          <p:cNvSpPr>
            <a:spLocks noGrp="1"/>
          </p:cNvSpPr>
          <p:nvPr>
            <p:ph type="title"/>
          </p:nvPr>
        </p:nvSpPr>
        <p:spPr>
          <a:xfrm>
            <a:off x="642910" y="203200"/>
            <a:ext cx="8229600" cy="725470"/>
          </a:xfrm>
        </p:spPr>
        <p:txBody>
          <a:bodyPr/>
          <a:lstStyle/>
          <a:p>
            <a:r>
              <a:rPr lang="en-GB" dirty="0" smtClean="0"/>
              <a:t>Summary of Activity-based </a:t>
            </a:r>
            <a:br>
              <a:rPr lang="en-GB" dirty="0" smtClean="0"/>
            </a:br>
            <a:r>
              <a:rPr lang="en-GB" dirty="0" smtClean="0"/>
              <a:t>Liquidity Indicators</a:t>
            </a:r>
            <a:endParaRPr lang="en-GB" dirty="0"/>
          </a:p>
        </p:txBody>
      </p:sp>
    </p:spTree>
    <p:extLst>
      <p:ext uri="{BB962C8B-B14F-4D97-AF65-F5344CB8AC3E}">
        <p14:creationId xmlns:p14="http://schemas.microsoft.com/office/powerpoint/2010/main" xmlns="" val="2048061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910" y="203200"/>
            <a:ext cx="8229600" cy="725470"/>
          </a:xfrm>
        </p:spPr>
        <p:txBody>
          <a:bodyPr/>
          <a:lstStyle/>
          <a:p>
            <a:r>
              <a:rPr lang="en-GB" dirty="0" smtClean="0"/>
              <a:t>Bloomberg Spreads (1/2)</a:t>
            </a:r>
            <a:endParaRPr lang="en-GB" dirty="0"/>
          </a:p>
        </p:txBody>
      </p:sp>
      <p:graphicFrame>
        <p:nvGraphicFramePr>
          <p:cNvPr id="5" name="Diagram 4"/>
          <p:cNvGraphicFramePr/>
          <p:nvPr>
            <p:extLst>
              <p:ext uri="{D42A27DB-BD31-4B8C-83A1-F6EECF244321}">
                <p14:modId xmlns:p14="http://schemas.microsoft.com/office/powerpoint/2010/main" xmlns="" val="729231775"/>
              </p:ext>
            </p:extLst>
          </p:nvPr>
        </p:nvGraphicFramePr>
        <p:xfrm>
          <a:off x="500110" y="928670"/>
          <a:ext cx="8372400" cy="4955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18009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910" y="203200"/>
            <a:ext cx="8229600" cy="725470"/>
          </a:xfrm>
        </p:spPr>
        <p:txBody>
          <a:bodyPr/>
          <a:lstStyle/>
          <a:p>
            <a:r>
              <a:rPr lang="en-GB" dirty="0"/>
              <a:t>Bloomberg </a:t>
            </a:r>
            <a:r>
              <a:rPr lang="en-GB" dirty="0" smtClean="0"/>
              <a:t>Spreads (2/2)</a:t>
            </a:r>
            <a:endParaRPr lang="en-GB" dirty="0"/>
          </a:p>
        </p:txBody>
      </p:sp>
      <p:graphicFrame>
        <p:nvGraphicFramePr>
          <p:cNvPr id="5" name="Diagram 4"/>
          <p:cNvGraphicFramePr/>
          <p:nvPr>
            <p:extLst>
              <p:ext uri="{D42A27DB-BD31-4B8C-83A1-F6EECF244321}">
                <p14:modId xmlns:p14="http://schemas.microsoft.com/office/powerpoint/2010/main" xmlns="" val="4158391941"/>
              </p:ext>
            </p:extLst>
          </p:nvPr>
        </p:nvGraphicFramePr>
        <p:xfrm>
          <a:off x="755576" y="836712"/>
          <a:ext cx="80283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91982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910" y="203200"/>
            <a:ext cx="8229600" cy="725470"/>
          </a:xfrm>
        </p:spPr>
        <p:txBody>
          <a:bodyPr/>
          <a:lstStyle/>
          <a:p>
            <a:r>
              <a:rPr lang="en-GB" dirty="0" smtClean="0"/>
              <a:t>Bloomberg Spread Regressions</a:t>
            </a:r>
            <a:endParaRPr lang="en-GB" dirty="0"/>
          </a:p>
        </p:txBody>
      </p:sp>
      <p:sp>
        <p:nvSpPr>
          <p:cNvPr id="2" name="Rectangle 2"/>
          <p:cNvSpPr>
            <a:spLocks noChangeArrowheads="1"/>
          </p:cNvSpPr>
          <p:nvPr/>
        </p:nvSpPr>
        <p:spPr bwMode="auto">
          <a:xfrm>
            <a:off x="0" y="-17621"/>
            <a:ext cx="18473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22002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p:cNvPicPr/>
          <p:nvPr/>
        </p:nvPicPr>
        <p:blipFill>
          <a:blip r:embed="rId2" cstate="print"/>
          <a:srcRect/>
          <a:stretch>
            <a:fillRect/>
          </a:stretch>
        </p:blipFill>
        <p:spPr bwMode="auto">
          <a:xfrm>
            <a:off x="179512" y="1628800"/>
            <a:ext cx="4248472" cy="252028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4644008" y="1628800"/>
            <a:ext cx="4248472" cy="2520280"/>
          </a:xfrm>
          <a:prstGeom prst="rect">
            <a:avLst/>
          </a:prstGeom>
          <a:noFill/>
          <a:ln w="9525">
            <a:noFill/>
            <a:miter lim="800000"/>
            <a:headEnd/>
            <a:tailEnd/>
          </a:ln>
        </p:spPr>
      </p:pic>
      <p:sp>
        <p:nvSpPr>
          <p:cNvPr id="8" name="TextBox 7"/>
          <p:cNvSpPr txBox="1"/>
          <p:nvPr/>
        </p:nvSpPr>
        <p:spPr>
          <a:xfrm>
            <a:off x="251520" y="1196752"/>
            <a:ext cx="2736304" cy="338554"/>
          </a:xfrm>
          <a:prstGeom prst="rect">
            <a:avLst/>
          </a:prstGeom>
          <a:noFill/>
        </p:spPr>
        <p:txBody>
          <a:bodyPr wrap="square" rtlCol="0">
            <a:spAutoFit/>
          </a:bodyPr>
          <a:lstStyle/>
          <a:p>
            <a:r>
              <a:rPr lang="en-GB" sz="1600" dirty="0" smtClean="0"/>
              <a:t>Period 01/1999 to 09/2016</a:t>
            </a:r>
          </a:p>
        </p:txBody>
      </p:sp>
      <p:sp>
        <p:nvSpPr>
          <p:cNvPr id="9" name="TextBox 8"/>
          <p:cNvSpPr txBox="1"/>
          <p:nvPr/>
        </p:nvSpPr>
        <p:spPr>
          <a:xfrm>
            <a:off x="4644008" y="1268760"/>
            <a:ext cx="2736304" cy="338554"/>
          </a:xfrm>
          <a:prstGeom prst="rect">
            <a:avLst/>
          </a:prstGeom>
          <a:noFill/>
        </p:spPr>
        <p:txBody>
          <a:bodyPr wrap="square" rtlCol="0">
            <a:spAutoFit/>
          </a:bodyPr>
          <a:lstStyle/>
          <a:p>
            <a:r>
              <a:rPr lang="en-GB" sz="1600" dirty="0" smtClean="0"/>
              <a:t>Period 01/2010 to 09/2016</a:t>
            </a:r>
          </a:p>
        </p:txBody>
      </p:sp>
    </p:spTree>
    <p:extLst>
      <p:ext uri="{BB962C8B-B14F-4D97-AF65-F5344CB8AC3E}">
        <p14:creationId xmlns:p14="http://schemas.microsoft.com/office/powerpoint/2010/main" xmlns="" val="2895224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910" y="203200"/>
            <a:ext cx="8229600" cy="725470"/>
          </a:xfrm>
        </p:spPr>
        <p:txBody>
          <a:bodyPr/>
          <a:lstStyle/>
          <a:p>
            <a:r>
              <a:rPr lang="en-GB" dirty="0" smtClean="0"/>
              <a:t>ETP Effective Spreads (1/2)</a:t>
            </a:r>
            <a:endParaRPr lang="en-GB" dirty="0"/>
          </a:p>
        </p:txBody>
      </p:sp>
      <p:graphicFrame>
        <p:nvGraphicFramePr>
          <p:cNvPr id="5" name="Diagram 4"/>
          <p:cNvGraphicFramePr/>
          <p:nvPr>
            <p:extLst>
              <p:ext uri="{D42A27DB-BD31-4B8C-83A1-F6EECF244321}">
                <p14:modId xmlns:p14="http://schemas.microsoft.com/office/powerpoint/2010/main" xmlns="" val="1614324968"/>
              </p:ext>
            </p:extLst>
          </p:nvPr>
        </p:nvGraphicFramePr>
        <p:xfrm>
          <a:off x="467544" y="949440"/>
          <a:ext cx="7704856" cy="4927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13519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910" y="203200"/>
            <a:ext cx="8229600" cy="725470"/>
          </a:xfrm>
        </p:spPr>
        <p:txBody>
          <a:bodyPr/>
          <a:lstStyle/>
          <a:p>
            <a:r>
              <a:rPr lang="en-GB" dirty="0" smtClean="0"/>
              <a:t>ETP </a:t>
            </a:r>
            <a:r>
              <a:rPr lang="en-GB" dirty="0"/>
              <a:t>Effective Spreads </a:t>
            </a:r>
            <a:r>
              <a:rPr lang="en-GB" dirty="0" smtClean="0"/>
              <a:t>(2/2)</a:t>
            </a:r>
            <a:endParaRPr lang="en-GB" dirty="0"/>
          </a:p>
        </p:txBody>
      </p:sp>
      <p:graphicFrame>
        <p:nvGraphicFramePr>
          <p:cNvPr id="6" name="Diagram 5"/>
          <p:cNvGraphicFramePr/>
          <p:nvPr>
            <p:extLst>
              <p:ext uri="{D42A27DB-BD31-4B8C-83A1-F6EECF244321}">
                <p14:modId xmlns:p14="http://schemas.microsoft.com/office/powerpoint/2010/main" xmlns="" val="552954889"/>
              </p:ext>
            </p:extLst>
          </p:nvPr>
        </p:nvGraphicFramePr>
        <p:xfrm>
          <a:off x="648630" y="928670"/>
          <a:ext cx="7739794" cy="4804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18824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910" y="203200"/>
            <a:ext cx="8229600" cy="725470"/>
          </a:xfrm>
        </p:spPr>
        <p:txBody>
          <a:bodyPr/>
          <a:lstStyle/>
          <a:p>
            <a:r>
              <a:rPr lang="en-GB" dirty="0" smtClean="0"/>
              <a:t>ETP Spread Regressions</a:t>
            </a:r>
            <a:endParaRPr lang="en-GB" dirty="0"/>
          </a:p>
        </p:txBody>
      </p:sp>
      <p:sp>
        <p:nvSpPr>
          <p:cNvPr id="2" name="Rectangle 2"/>
          <p:cNvSpPr>
            <a:spLocks noChangeArrowheads="1"/>
          </p:cNvSpPr>
          <p:nvPr/>
        </p:nvSpPr>
        <p:spPr bwMode="auto">
          <a:xfrm>
            <a:off x="0" y="-17621"/>
            <a:ext cx="18473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22002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p:cNvPicPr/>
          <p:nvPr/>
        </p:nvPicPr>
        <p:blipFill>
          <a:blip r:embed="rId2" cstate="print"/>
          <a:srcRect/>
          <a:stretch>
            <a:fillRect/>
          </a:stretch>
        </p:blipFill>
        <p:spPr bwMode="auto">
          <a:xfrm>
            <a:off x="1043608" y="1196752"/>
            <a:ext cx="6768752" cy="4104456"/>
          </a:xfrm>
          <a:prstGeom prst="rect">
            <a:avLst/>
          </a:prstGeom>
          <a:noFill/>
          <a:ln w="9525">
            <a:noFill/>
            <a:miter lim="800000"/>
            <a:headEnd/>
            <a:tailEnd/>
          </a:ln>
        </p:spPr>
      </p:pic>
    </p:spTree>
    <p:extLst>
      <p:ext uri="{BB962C8B-B14F-4D97-AF65-F5344CB8AC3E}">
        <p14:creationId xmlns:p14="http://schemas.microsoft.com/office/powerpoint/2010/main" xmlns="" val="3983477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910" y="203200"/>
            <a:ext cx="8229600" cy="725470"/>
          </a:xfrm>
        </p:spPr>
        <p:txBody>
          <a:bodyPr/>
          <a:lstStyle/>
          <a:p>
            <a:r>
              <a:rPr lang="en-GB" dirty="0" smtClean="0">
                <a:solidFill>
                  <a:schemeClr val="accent2"/>
                </a:solidFill>
              </a:rPr>
              <a:t>Price-impact measures</a:t>
            </a:r>
            <a:endParaRPr lang="en-GB" dirty="0">
              <a:solidFill>
                <a:schemeClr val="accent2"/>
              </a:solidFill>
            </a:endParaRPr>
          </a:p>
        </p:txBody>
      </p:sp>
      <p:graphicFrame>
        <p:nvGraphicFramePr>
          <p:cNvPr id="5" name="Diagram 4"/>
          <p:cNvGraphicFramePr/>
          <p:nvPr>
            <p:extLst>
              <p:ext uri="{D42A27DB-BD31-4B8C-83A1-F6EECF244321}">
                <p14:modId xmlns:p14="http://schemas.microsoft.com/office/powerpoint/2010/main" xmlns="" val="4271205547"/>
              </p:ext>
            </p:extLst>
          </p:nvPr>
        </p:nvGraphicFramePr>
        <p:xfrm>
          <a:off x="611560" y="910576"/>
          <a:ext cx="7848872" cy="473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37792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910" y="203200"/>
            <a:ext cx="8229600" cy="725470"/>
          </a:xfrm>
        </p:spPr>
        <p:txBody>
          <a:bodyPr/>
          <a:lstStyle/>
          <a:p>
            <a:r>
              <a:rPr lang="en-GB" dirty="0" smtClean="0"/>
              <a:t>Round Trip</a:t>
            </a:r>
            <a:r>
              <a:rPr lang="en-GB" dirty="0"/>
              <a:t> </a:t>
            </a:r>
            <a:r>
              <a:rPr lang="en-GB" dirty="0" smtClean="0"/>
              <a:t>Liquidity Indicators</a:t>
            </a:r>
            <a:endParaRPr lang="en-GB" dirty="0"/>
          </a:p>
        </p:txBody>
      </p:sp>
      <p:graphicFrame>
        <p:nvGraphicFramePr>
          <p:cNvPr id="5" name="Diagram 4"/>
          <p:cNvGraphicFramePr/>
          <p:nvPr>
            <p:extLst>
              <p:ext uri="{D42A27DB-BD31-4B8C-83A1-F6EECF244321}">
                <p14:modId xmlns:p14="http://schemas.microsoft.com/office/powerpoint/2010/main" xmlns="" val="1092534889"/>
              </p:ext>
            </p:extLst>
          </p:nvPr>
        </p:nvGraphicFramePr>
        <p:xfrm>
          <a:off x="251520" y="931631"/>
          <a:ext cx="8496944" cy="480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5919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910" y="203200"/>
            <a:ext cx="8229600" cy="725470"/>
          </a:xfrm>
        </p:spPr>
        <p:txBody>
          <a:bodyPr/>
          <a:lstStyle/>
          <a:p>
            <a:r>
              <a:rPr lang="en-GB" dirty="0" smtClean="0"/>
              <a:t>Summary of Price-based </a:t>
            </a:r>
            <a:br>
              <a:rPr lang="en-GB" dirty="0" smtClean="0"/>
            </a:br>
            <a:r>
              <a:rPr lang="en-GB" dirty="0" smtClean="0"/>
              <a:t>Liquidity Indicators</a:t>
            </a:r>
            <a:endParaRPr lang="en-GB" dirty="0"/>
          </a:p>
        </p:txBody>
      </p:sp>
      <p:sp>
        <p:nvSpPr>
          <p:cNvPr id="2" name="Rectangle 1"/>
          <p:cNvSpPr/>
          <p:nvPr/>
        </p:nvSpPr>
        <p:spPr>
          <a:xfrm>
            <a:off x="1043608" y="1484784"/>
            <a:ext cx="7128792" cy="6186309"/>
          </a:xfrm>
          <a:prstGeom prst="rect">
            <a:avLst/>
          </a:prstGeom>
        </p:spPr>
        <p:txBody>
          <a:bodyPr wrap="square">
            <a:spAutoFit/>
          </a:bodyPr>
          <a:lstStyle/>
          <a:p>
            <a:pPr marL="285750" indent="-285750">
              <a:buFont typeface="Arial" panose="020B0604020202020204" pitchFamily="34" charset="0"/>
              <a:buChar char="•"/>
            </a:pPr>
            <a:r>
              <a:rPr lang="en-GB" dirty="0" smtClean="0"/>
              <a:t>Bloomberg spreads rise to largest peak in 2011 with much smaller peak in 2008. Spreads post 2014 rise. Current levels are higher than 2008.</a:t>
            </a:r>
          </a:p>
          <a:p>
            <a:pPr marL="285750" indent="-285750">
              <a:buFont typeface="Arial" panose="020B0604020202020204" pitchFamily="34" charset="0"/>
              <a:buChar char="•"/>
            </a:pPr>
            <a:r>
              <a:rPr lang="en-GB" dirty="0" smtClean="0"/>
              <a:t>Clear, age, fin vs non-fin, issue size, IG vs IG and GBP vs EUR effects.</a:t>
            </a:r>
          </a:p>
          <a:p>
            <a:pPr marL="285750" indent="-285750">
              <a:buFont typeface="Arial" panose="020B0604020202020204" pitchFamily="34" charset="0"/>
              <a:buChar char="•"/>
            </a:pPr>
            <a:r>
              <a:rPr lang="en-GB" dirty="0" smtClean="0"/>
              <a:t>Conditional on volatility buckets, Bloomberg spreads show little recovery post-crisis.</a:t>
            </a:r>
          </a:p>
          <a:p>
            <a:pPr marL="285750" indent="-285750">
              <a:buFont typeface="Arial" panose="020B0604020202020204" pitchFamily="34" charset="0"/>
              <a:buChar char="•"/>
            </a:pPr>
            <a:r>
              <a:rPr lang="en-GB" dirty="0" smtClean="0"/>
              <a:t>ETP spreads show 2010 peak (start of data) followed by higher 2011-12 peak. Again, clear and intuitive category effects.</a:t>
            </a:r>
          </a:p>
          <a:p>
            <a:pPr marL="285750" indent="-285750">
              <a:buFont typeface="Arial" panose="020B0604020202020204" pitchFamily="34" charset="0"/>
              <a:buChar char="•"/>
            </a:pPr>
            <a:r>
              <a:rPr lang="en-GB" dirty="0" smtClean="0"/>
              <a:t>Volatility-bucketed ETP spreads much flatter than non-bucketed but still show rise post 2014.</a:t>
            </a:r>
          </a:p>
          <a:p>
            <a:pPr marL="285750" indent="-285750">
              <a:buFont typeface="Arial" panose="020B0604020202020204" pitchFamily="34" charset="0"/>
              <a:buChar char="•"/>
            </a:pPr>
            <a:r>
              <a:rPr lang="en-GB" dirty="0" smtClean="0"/>
              <a:t>Price impact (</a:t>
            </a:r>
            <a:r>
              <a:rPr lang="en-GB" dirty="0" err="1" smtClean="0"/>
              <a:t>Amihud</a:t>
            </a:r>
            <a:r>
              <a:rPr lang="en-GB" dirty="0" smtClean="0"/>
              <a:t> ratio) measures show u-shape signalling post 2014 deterioration to levels similar to those of 2011 crisis.</a:t>
            </a:r>
          </a:p>
          <a:p>
            <a:pPr marL="285750" indent="-285750">
              <a:buFont typeface="Arial" panose="020B0604020202020204" pitchFamily="34" charset="0"/>
              <a:buChar char="•"/>
            </a:pPr>
            <a:r>
              <a:rPr lang="en-GB" dirty="0" smtClean="0"/>
              <a:t>Round trip measures show lop-sided u-shape with high crisis peak and partial return to high levels (especially for HY and non-financials) post 2014.</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xmlns="" val="4091470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4" name="TextBox 3"/>
          <p:cNvSpPr txBox="1"/>
          <p:nvPr/>
        </p:nvSpPr>
        <p:spPr>
          <a:xfrm>
            <a:off x="1115616" y="1628800"/>
            <a:ext cx="6840760" cy="3416320"/>
          </a:xfrm>
          <a:prstGeom prst="rect">
            <a:avLst/>
          </a:prstGeom>
          <a:noFill/>
        </p:spPr>
        <p:txBody>
          <a:bodyPr wrap="square" rtlCol="0">
            <a:spAutoFit/>
          </a:bodyPr>
          <a:lstStyle/>
          <a:p>
            <a:pPr marL="342900" indent="-342900">
              <a:buFont typeface="Wingdings" pitchFamily="2" charset="2"/>
              <a:buChar char="§"/>
            </a:pPr>
            <a:r>
              <a:rPr lang="en-GB" dirty="0" smtClean="0"/>
              <a:t>This report on corporate bond market liquidity in the European Union was prepared for the European Commission by Risk Control. </a:t>
            </a:r>
          </a:p>
          <a:p>
            <a:pPr marL="342900" indent="-342900">
              <a:buFont typeface="Wingdings" pitchFamily="2" charset="2"/>
              <a:buChar char="§"/>
            </a:pPr>
            <a:r>
              <a:rPr lang="en-GB" dirty="0" smtClean="0"/>
              <a:t>The report aims to provide a thorough analysis of the factors that influence market liquidity in corporate bonds, both financial and non-financial.  </a:t>
            </a:r>
          </a:p>
          <a:p>
            <a:pPr marL="342900" indent="-342900">
              <a:buFont typeface="Wingdings" pitchFamily="2" charset="2"/>
              <a:buChar char="§"/>
            </a:pPr>
            <a:r>
              <a:rPr lang="en-GB" dirty="0" smtClean="0"/>
              <a:t>The report considers both cyclical factors that drive liquidity and changes underway in the European corporate bond market including the development of new trading mechanisms.</a:t>
            </a:r>
          </a:p>
          <a:p>
            <a:pPr marL="342900" indent="-342900">
              <a:buFont typeface="Wingdings" pitchFamily="2" charset="2"/>
              <a:buChar char="§"/>
            </a:pPr>
            <a:endParaRPr lang="en-GB" dirty="0" smtClean="0"/>
          </a:p>
          <a:p>
            <a:pPr marL="342900" indent="-342900">
              <a:buFont typeface="Wingdings" pitchFamily="2" charset="2"/>
              <a:buChar char="§"/>
            </a:pPr>
            <a:endParaRPr lang="en-GB" dirty="0"/>
          </a:p>
        </p:txBody>
      </p:sp>
    </p:spTree>
    <p:extLst>
      <p:ext uri="{BB962C8B-B14F-4D97-AF65-F5344CB8AC3E}">
        <p14:creationId xmlns:p14="http://schemas.microsoft.com/office/powerpoint/2010/main" xmlns="" val="166159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2070" y="1268760"/>
            <a:ext cx="8105554" cy="3970318"/>
          </a:xfrm>
          <a:prstGeom prst="rect">
            <a:avLst/>
          </a:prstGeom>
        </p:spPr>
        <p:txBody>
          <a:bodyPr wrap="square">
            <a:spAutoFit/>
          </a:bodyPr>
          <a:lstStyle/>
          <a:p>
            <a:pPr marL="285750" indent="-285750">
              <a:buFont typeface="Arial" panose="020B0604020202020204" pitchFamily="34" charset="0"/>
              <a:buChar char="•"/>
            </a:pPr>
            <a:r>
              <a:rPr lang="en-GB" dirty="0" smtClean="0"/>
              <a:t>We </a:t>
            </a:r>
            <a:r>
              <a:rPr lang="en-GB" dirty="0"/>
              <a:t>examine the issue of dealer profitability indirectly by studying proxy measures. </a:t>
            </a:r>
            <a:endParaRPr lang="en-GB" dirty="0" smtClean="0"/>
          </a:p>
          <a:p>
            <a:pPr marL="800100" lvl="1" indent="-342900">
              <a:buFont typeface="+mj-lt"/>
              <a:buAutoNum type="arabicPeriod"/>
            </a:pPr>
            <a:r>
              <a:rPr lang="en-GB" dirty="0" smtClean="0"/>
              <a:t>Exact round </a:t>
            </a:r>
            <a:r>
              <a:rPr lang="en-GB" dirty="0"/>
              <a:t>trip returns from trading </a:t>
            </a:r>
            <a:r>
              <a:rPr lang="en-GB" dirty="0" smtClean="0"/>
              <a:t>immunised for interest rate changes and hedging. </a:t>
            </a:r>
          </a:p>
          <a:p>
            <a:pPr marL="800100" lvl="1" indent="-342900">
              <a:buFont typeface="+mj-lt"/>
              <a:buAutoNum type="arabicPeriod"/>
            </a:pPr>
            <a:r>
              <a:rPr lang="en-GB" dirty="0" smtClean="0"/>
              <a:t>Dealer inventories</a:t>
            </a:r>
            <a:r>
              <a:rPr lang="en-GB" dirty="0"/>
              <a:t>. The evolution of inventories reflects how profitable it is for banks to commit capital to dealing operations. </a:t>
            </a:r>
            <a:endParaRPr lang="en-GB" dirty="0" smtClean="0"/>
          </a:p>
          <a:p>
            <a:pPr marL="800100" lvl="1" indent="-342900">
              <a:buFont typeface="+mj-lt"/>
              <a:buAutoNum type="arabicPeriod"/>
            </a:pPr>
            <a:r>
              <a:rPr lang="en-GB" dirty="0" smtClean="0"/>
              <a:t>Carry </a:t>
            </a:r>
            <a:r>
              <a:rPr lang="en-GB" dirty="0"/>
              <a:t>return of holding bonds net of financing costs. The financing costs reflect the funding costs faced by the bank plus managerial adjustments that bank treasury operations use to drive the balance sheets of their institutions. </a:t>
            </a:r>
            <a:endParaRPr lang="en-GB" dirty="0" smtClean="0"/>
          </a:p>
          <a:p>
            <a:pPr marL="285750" indent="-285750">
              <a:buFont typeface="Arial" panose="020B0604020202020204" pitchFamily="34" charset="0"/>
              <a:buChar char="•"/>
            </a:pPr>
            <a:r>
              <a:rPr lang="en-GB" dirty="0" smtClean="0"/>
              <a:t>In </a:t>
            </a:r>
            <a:r>
              <a:rPr lang="en-GB" dirty="0"/>
              <a:t>each </a:t>
            </a:r>
            <a:r>
              <a:rPr lang="en-GB" dirty="0" smtClean="0"/>
              <a:t>case, </a:t>
            </a:r>
            <a:r>
              <a:rPr lang="en-GB" dirty="0"/>
              <a:t>we calculate and evaluate possible candidate profitability drivers. </a:t>
            </a:r>
          </a:p>
          <a:p>
            <a:r>
              <a:rPr lang="en-GB" dirty="0"/>
              <a:t> </a:t>
            </a:r>
          </a:p>
          <a:p>
            <a:pPr marL="342900" indent="-342900">
              <a:buFont typeface="Arial" pitchFamily="34" charset="0"/>
              <a:buChar char="•"/>
            </a:pPr>
            <a:endParaRPr lang="en-GB" dirty="0" smtClean="0"/>
          </a:p>
        </p:txBody>
      </p:sp>
      <p:sp>
        <p:nvSpPr>
          <p:cNvPr id="4" name="Title 1"/>
          <p:cNvSpPr>
            <a:spLocks noGrp="1"/>
          </p:cNvSpPr>
          <p:nvPr>
            <p:ph type="title"/>
          </p:nvPr>
        </p:nvSpPr>
        <p:spPr>
          <a:xfrm>
            <a:off x="642910" y="203200"/>
            <a:ext cx="8229600" cy="725470"/>
          </a:xfrm>
        </p:spPr>
        <p:txBody>
          <a:bodyPr/>
          <a:lstStyle/>
          <a:p>
            <a:r>
              <a:rPr lang="en-GB" dirty="0" smtClean="0"/>
              <a:t>Dealer Profitability (1/2)</a:t>
            </a:r>
            <a:endParaRPr lang="en-GB" dirty="0"/>
          </a:p>
        </p:txBody>
      </p:sp>
    </p:spTree>
    <p:extLst>
      <p:ext uri="{BB962C8B-B14F-4D97-AF65-F5344CB8AC3E}">
        <p14:creationId xmlns:p14="http://schemas.microsoft.com/office/powerpoint/2010/main" xmlns="" val="42338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2070" y="1268760"/>
            <a:ext cx="8105554" cy="4247317"/>
          </a:xfrm>
          <a:prstGeom prst="rect">
            <a:avLst/>
          </a:prstGeom>
        </p:spPr>
        <p:txBody>
          <a:bodyPr wrap="square">
            <a:spAutoFit/>
          </a:bodyPr>
          <a:lstStyle/>
          <a:p>
            <a:pPr marL="285750" indent="-285750">
              <a:buFont typeface="Arial" panose="020B0604020202020204" pitchFamily="34" charset="0"/>
              <a:buChar char="•"/>
            </a:pPr>
            <a:r>
              <a:rPr lang="en-GB" dirty="0"/>
              <a:t>What are the potential pressures on dealer profitability that would affect market-making profitability? </a:t>
            </a:r>
            <a:endParaRPr lang="en-GB" dirty="0" smtClean="0"/>
          </a:p>
          <a:p>
            <a:pPr marL="285750" indent="-285750">
              <a:buFont typeface="Arial" panose="020B0604020202020204" pitchFamily="34" charset="0"/>
              <a:buChar char="•"/>
            </a:pPr>
            <a:r>
              <a:rPr lang="en-GB" dirty="0" smtClean="0"/>
              <a:t>During </a:t>
            </a:r>
            <a:r>
              <a:rPr lang="en-GB" dirty="0"/>
              <a:t>the period we study, major changes occurred in the regulatory environment that European bond market-makers face. The changes include the introduction of Basel 3 measures for bank capital, leverage and liquidity rules, and alterations in securities markets regulations. </a:t>
            </a:r>
          </a:p>
          <a:p>
            <a:pPr marL="285750" indent="-285750">
              <a:buFont typeface="Arial" panose="020B0604020202020204" pitchFamily="34" charset="0"/>
              <a:buChar char="•"/>
            </a:pPr>
            <a:r>
              <a:rPr lang="en-GB" dirty="0" smtClean="0"/>
              <a:t>The </a:t>
            </a:r>
            <a:r>
              <a:rPr lang="en-GB" dirty="0"/>
              <a:t>period we examine also contains the aftermath of one crisis (the 2007-8 subprime collapse culminating in the failure of Lehman Brothers) and the occurrence of a second major crisis: the 2011-12 European sovereign debt crisis which brought with it concerns about the durability of the Eurozone itself. These shocks to the market environment clearly affected dealer profitability considerably.</a:t>
            </a:r>
          </a:p>
          <a:p>
            <a:pPr marL="285750" indent="-285750">
              <a:buFont typeface="Arial" panose="020B0604020202020204" pitchFamily="34" charset="0"/>
              <a:buChar char="•"/>
            </a:pPr>
            <a:r>
              <a:rPr lang="en-GB" dirty="0" smtClean="0"/>
              <a:t>Other </a:t>
            </a:r>
            <a:r>
              <a:rPr lang="en-GB" dirty="0"/>
              <a:t>potential pressures on dealer profitability include the low interest rate environment that has prevailed in Europe since 2012 and, possibly, changes in the competitive environment.  </a:t>
            </a:r>
          </a:p>
        </p:txBody>
      </p:sp>
      <p:sp>
        <p:nvSpPr>
          <p:cNvPr id="4" name="Title 1"/>
          <p:cNvSpPr>
            <a:spLocks noGrp="1"/>
          </p:cNvSpPr>
          <p:nvPr>
            <p:ph type="title"/>
          </p:nvPr>
        </p:nvSpPr>
        <p:spPr>
          <a:xfrm>
            <a:off x="642910" y="203200"/>
            <a:ext cx="8229600" cy="725470"/>
          </a:xfrm>
        </p:spPr>
        <p:txBody>
          <a:bodyPr/>
          <a:lstStyle/>
          <a:p>
            <a:r>
              <a:rPr lang="en-GB" dirty="0" smtClean="0"/>
              <a:t>Dealer Profitability (2/2)</a:t>
            </a:r>
            <a:endParaRPr lang="en-GB" dirty="0"/>
          </a:p>
        </p:txBody>
      </p:sp>
    </p:spTree>
    <p:extLst>
      <p:ext uri="{BB962C8B-B14F-4D97-AF65-F5344CB8AC3E}">
        <p14:creationId xmlns:p14="http://schemas.microsoft.com/office/powerpoint/2010/main" xmlns="" val="2160168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910" y="203200"/>
            <a:ext cx="8229600" cy="725470"/>
          </a:xfrm>
        </p:spPr>
        <p:txBody>
          <a:bodyPr/>
          <a:lstStyle/>
          <a:p>
            <a:r>
              <a:rPr lang="en-GB" dirty="0" smtClean="0"/>
              <a:t>Exact Round Trip Measures</a:t>
            </a:r>
            <a:endParaRPr lang="en-GB" dirty="0"/>
          </a:p>
        </p:txBody>
      </p:sp>
      <p:sp>
        <p:nvSpPr>
          <p:cNvPr id="17" name="Rectangle 16"/>
          <p:cNvSpPr/>
          <p:nvPr/>
        </p:nvSpPr>
        <p:spPr>
          <a:xfrm>
            <a:off x="4757710" y="941246"/>
            <a:ext cx="4278786" cy="1815882"/>
          </a:xfrm>
          <a:prstGeom prst="rect">
            <a:avLst/>
          </a:prstGeom>
        </p:spPr>
        <p:txBody>
          <a:bodyPr wrap="square">
            <a:spAutoFit/>
          </a:bodyPr>
          <a:lstStyle/>
          <a:p>
            <a:pPr marL="285750" indent="-285750">
              <a:buFont typeface="Arial" panose="020B0604020202020204" pitchFamily="34" charset="0"/>
              <a:buChar char="•"/>
            </a:pPr>
            <a:r>
              <a:rPr lang="en-GB" sz="1600" dirty="0" smtClean="0"/>
              <a:t>We estimate round trip measures using a more elaborate methodology than the simplified IRTC approach shown above.</a:t>
            </a:r>
          </a:p>
          <a:p>
            <a:pPr marL="285750" indent="-285750">
              <a:buFont typeface="Arial" panose="020B0604020202020204" pitchFamily="34" charset="0"/>
              <a:buChar char="•"/>
            </a:pPr>
            <a:r>
              <a:rPr lang="en-GB" sz="1600" dirty="0" smtClean="0"/>
              <a:t>This involves tracking individual bank purchases and sales to calculate true round trip measures and then immunising against interest rate changes.</a:t>
            </a:r>
            <a:endParaRPr lang="en-GB" sz="1600" dirty="0"/>
          </a:p>
        </p:txBody>
      </p:sp>
      <p:pic>
        <p:nvPicPr>
          <p:cNvPr id="5" name="Picture 4"/>
          <p:cNvPicPr/>
          <p:nvPr/>
        </p:nvPicPr>
        <p:blipFill>
          <a:blip r:embed="rId2" cstate="print"/>
          <a:stretch>
            <a:fillRect/>
          </a:stretch>
        </p:blipFill>
        <p:spPr>
          <a:xfrm>
            <a:off x="397760" y="1080952"/>
            <a:ext cx="4030224" cy="1782692"/>
          </a:xfrm>
          <a:prstGeom prst="rect">
            <a:avLst/>
          </a:prstGeom>
        </p:spPr>
      </p:pic>
      <p:pic>
        <p:nvPicPr>
          <p:cNvPr id="6" name="Picture 5"/>
          <p:cNvPicPr/>
          <p:nvPr/>
        </p:nvPicPr>
        <p:blipFill>
          <a:blip r:embed="rId3" cstate="print"/>
          <a:stretch>
            <a:fillRect/>
          </a:stretch>
        </p:blipFill>
        <p:spPr>
          <a:xfrm>
            <a:off x="397343" y="3083981"/>
            <a:ext cx="3997650" cy="1726032"/>
          </a:xfrm>
          <a:prstGeom prst="rect">
            <a:avLst/>
          </a:prstGeom>
        </p:spPr>
      </p:pic>
      <p:pic>
        <p:nvPicPr>
          <p:cNvPr id="7" name="Picture 6"/>
          <p:cNvPicPr/>
          <p:nvPr/>
        </p:nvPicPr>
        <p:blipFill>
          <a:blip r:embed="rId4" cstate="print"/>
          <a:stretch>
            <a:fillRect/>
          </a:stretch>
        </p:blipFill>
        <p:spPr>
          <a:xfrm>
            <a:off x="4626696" y="3019686"/>
            <a:ext cx="3960687" cy="1719277"/>
          </a:xfrm>
          <a:prstGeom prst="rect">
            <a:avLst/>
          </a:prstGeom>
        </p:spPr>
      </p:pic>
      <p:sp>
        <p:nvSpPr>
          <p:cNvPr id="2" name="TextBox 1"/>
          <p:cNvSpPr txBox="1"/>
          <p:nvPr/>
        </p:nvSpPr>
        <p:spPr>
          <a:xfrm>
            <a:off x="609919" y="2863643"/>
            <a:ext cx="3425034" cy="276999"/>
          </a:xfrm>
          <a:prstGeom prst="rect">
            <a:avLst/>
          </a:prstGeom>
          <a:noFill/>
        </p:spPr>
        <p:txBody>
          <a:bodyPr wrap="square" rtlCol="0">
            <a:spAutoFit/>
          </a:bodyPr>
          <a:lstStyle/>
          <a:p>
            <a:r>
              <a:rPr lang="en-GB" sz="1200" dirty="0" smtClean="0"/>
              <a:t>Average number of days for roundtrip</a:t>
            </a:r>
            <a:endParaRPr lang="en-GB" sz="1200" dirty="0"/>
          </a:p>
        </p:txBody>
      </p:sp>
      <p:sp>
        <p:nvSpPr>
          <p:cNvPr id="9" name="TextBox 8"/>
          <p:cNvSpPr txBox="1"/>
          <p:nvPr/>
        </p:nvSpPr>
        <p:spPr>
          <a:xfrm>
            <a:off x="4778126" y="2863644"/>
            <a:ext cx="3809257" cy="276999"/>
          </a:xfrm>
          <a:prstGeom prst="rect">
            <a:avLst/>
          </a:prstGeom>
          <a:noFill/>
        </p:spPr>
        <p:txBody>
          <a:bodyPr wrap="square" rtlCol="0">
            <a:spAutoFit/>
          </a:bodyPr>
          <a:lstStyle/>
          <a:p>
            <a:r>
              <a:rPr lang="en-GB" sz="1200" dirty="0" smtClean="0"/>
              <a:t>Average number of trades to complete roundtrip</a:t>
            </a:r>
            <a:endParaRPr lang="en-GB" sz="1200" dirty="0"/>
          </a:p>
        </p:txBody>
      </p:sp>
      <p:sp>
        <p:nvSpPr>
          <p:cNvPr id="11" name="TextBox 10"/>
          <p:cNvSpPr txBox="1"/>
          <p:nvPr/>
        </p:nvSpPr>
        <p:spPr>
          <a:xfrm>
            <a:off x="642910" y="860613"/>
            <a:ext cx="4294802" cy="276999"/>
          </a:xfrm>
          <a:prstGeom prst="rect">
            <a:avLst/>
          </a:prstGeom>
          <a:noFill/>
        </p:spPr>
        <p:txBody>
          <a:bodyPr wrap="square" rtlCol="0">
            <a:spAutoFit/>
          </a:bodyPr>
          <a:lstStyle/>
          <a:p>
            <a:r>
              <a:rPr lang="en-GB" sz="1200" dirty="0" smtClean="0"/>
              <a:t>Return on round trip (%, IR immunised, net of funding cost)</a:t>
            </a:r>
            <a:endParaRPr lang="en-GB" sz="1200" dirty="0"/>
          </a:p>
        </p:txBody>
      </p:sp>
      <p:pic>
        <p:nvPicPr>
          <p:cNvPr id="12" name="Picture 11"/>
          <p:cNvPicPr/>
          <p:nvPr/>
        </p:nvPicPr>
        <p:blipFill>
          <a:blip r:embed="rId5" cstate="print"/>
          <a:srcRect/>
          <a:stretch>
            <a:fillRect/>
          </a:stretch>
        </p:blipFill>
        <p:spPr bwMode="auto">
          <a:xfrm>
            <a:off x="642910" y="4821754"/>
            <a:ext cx="6953426" cy="1271542"/>
          </a:xfrm>
          <a:prstGeom prst="rect">
            <a:avLst/>
          </a:prstGeom>
          <a:noFill/>
          <a:ln w="9525">
            <a:noFill/>
            <a:miter lim="800000"/>
            <a:headEnd/>
            <a:tailEnd/>
          </a:ln>
        </p:spPr>
      </p:pic>
    </p:spTree>
    <p:extLst>
      <p:ext uri="{BB962C8B-B14F-4D97-AF65-F5344CB8AC3E}">
        <p14:creationId xmlns:p14="http://schemas.microsoft.com/office/powerpoint/2010/main" xmlns="" val="2150661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64" y="7317432"/>
            <a:ext cx="8105554" cy="369332"/>
          </a:xfrm>
          <a:prstGeom prst="rect">
            <a:avLst/>
          </a:prstGeom>
        </p:spPr>
        <p:txBody>
          <a:bodyPr wrap="square">
            <a:spAutoFit/>
          </a:bodyPr>
          <a:lstStyle/>
          <a:p>
            <a:pPr marL="285750" indent="-285750">
              <a:buFont typeface="Arial" panose="020B0604020202020204" pitchFamily="34" charset="0"/>
              <a:buChar char="•"/>
            </a:pPr>
            <a:r>
              <a:rPr lang="en-GB" dirty="0" smtClean="0"/>
              <a:t>My</a:t>
            </a:r>
            <a:endParaRPr lang="en-GB" dirty="0"/>
          </a:p>
        </p:txBody>
      </p:sp>
      <p:sp>
        <p:nvSpPr>
          <p:cNvPr id="4" name="Title 1"/>
          <p:cNvSpPr>
            <a:spLocks noGrp="1"/>
          </p:cNvSpPr>
          <p:nvPr>
            <p:ph type="title"/>
          </p:nvPr>
        </p:nvSpPr>
        <p:spPr>
          <a:xfrm>
            <a:off x="642910" y="203200"/>
            <a:ext cx="8229600" cy="725470"/>
          </a:xfrm>
        </p:spPr>
        <p:txBody>
          <a:bodyPr/>
          <a:lstStyle/>
          <a:p>
            <a:r>
              <a:rPr lang="en-GB" dirty="0" smtClean="0"/>
              <a:t>Carry Spreads with Policy Changes</a:t>
            </a:r>
            <a:endParaRPr lang="en-GB" dirty="0"/>
          </a:p>
        </p:txBody>
      </p:sp>
      <p:sp>
        <p:nvSpPr>
          <p:cNvPr id="6" name="Rectangle 3"/>
          <p:cNvSpPr>
            <a:spLocks noChangeArrowheads="1"/>
          </p:cNvSpPr>
          <p:nvPr/>
        </p:nvSpPr>
        <p:spPr bwMode="auto">
          <a:xfrm>
            <a:off x="665910" y="1124744"/>
            <a:ext cx="847697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GB" altLang="en-US" sz="1600" dirty="0" smtClean="0">
                <a:cs typeface="Times New Roman" panose="02020603050405020304" pitchFamily="18" charset="0"/>
              </a:rPr>
              <a:t>EUR-denominated bonds</a:t>
            </a:r>
            <a:endParaRPr kumimoji="0" lang="en-GB" altLang="en-US" sz="1600" b="0" i="0" u="none" strike="noStrike" cap="none" normalizeH="0" baseline="0" dirty="0" smtClean="0">
              <a:ln>
                <a:noFill/>
              </a:ln>
              <a:effectLst/>
            </a:endParaRPr>
          </a:p>
        </p:txBody>
      </p:sp>
      <p:sp>
        <p:nvSpPr>
          <p:cNvPr id="8" name="Rectangle 3"/>
          <p:cNvSpPr>
            <a:spLocks noChangeArrowheads="1"/>
          </p:cNvSpPr>
          <p:nvPr/>
        </p:nvSpPr>
        <p:spPr bwMode="auto">
          <a:xfrm>
            <a:off x="665910" y="3501008"/>
            <a:ext cx="847697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GB" altLang="en-US" sz="1600" dirty="0" smtClean="0">
                <a:cs typeface="Times New Roman" panose="02020603050405020304" pitchFamily="18" charset="0"/>
              </a:rPr>
              <a:t>GBP-denominated bonds</a:t>
            </a:r>
            <a:endParaRPr kumimoji="0" lang="en-GB" altLang="en-US" sz="1600" b="0" i="0" u="none" strike="noStrike" cap="none" normalizeH="0" baseline="0" dirty="0" smtClean="0">
              <a:ln>
                <a:noFill/>
              </a:ln>
              <a:effectLst/>
            </a:endParaRPr>
          </a:p>
        </p:txBody>
      </p:sp>
      <p:pic>
        <p:nvPicPr>
          <p:cNvPr id="12" name="Picture 11"/>
          <p:cNvPicPr/>
          <p:nvPr/>
        </p:nvPicPr>
        <p:blipFill>
          <a:blip r:embed="rId2" cstate="print"/>
          <a:srcRect/>
          <a:stretch>
            <a:fillRect/>
          </a:stretch>
        </p:blipFill>
        <p:spPr bwMode="auto">
          <a:xfrm>
            <a:off x="665910" y="1412776"/>
            <a:ext cx="5547817" cy="1938528"/>
          </a:xfrm>
          <a:prstGeom prst="rect">
            <a:avLst/>
          </a:prstGeom>
          <a:noFill/>
        </p:spPr>
      </p:pic>
      <p:pic>
        <p:nvPicPr>
          <p:cNvPr id="13" name="Picture 12"/>
          <p:cNvPicPr/>
          <p:nvPr/>
        </p:nvPicPr>
        <p:blipFill>
          <a:blip r:embed="rId3" cstate="print"/>
          <a:srcRect/>
          <a:stretch>
            <a:fillRect/>
          </a:stretch>
        </p:blipFill>
        <p:spPr bwMode="auto">
          <a:xfrm>
            <a:off x="737918" y="3789040"/>
            <a:ext cx="5561812" cy="1938528"/>
          </a:xfrm>
          <a:prstGeom prst="rect">
            <a:avLst/>
          </a:prstGeom>
          <a:noFill/>
        </p:spPr>
      </p:pic>
      <p:sp>
        <p:nvSpPr>
          <p:cNvPr id="14" name="Rectangle 13"/>
          <p:cNvSpPr/>
          <p:nvPr/>
        </p:nvSpPr>
        <p:spPr>
          <a:xfrm>
            <a:off x="6516216" y="1260857"/>
            <a:ext cx="2016686" cy="4524315"/>
          </a:xfrm>
          <a:prstGeom prst="rect">
            <a:avLst/>
          </a:prstGeom>
        </p:spPr>
        <p:txBody>
          <a:bodyPr wrap="square">
            <a:spAutoFit/>
          </a:bodyPr>
          <a:lstStyle/>
          <a:p>
            <a:pPr marL="285750" indent="-285750">
              <a:buFont typeface="Arial" panose="020B0604020202020204" pitchFamily="34" charset="0"/>
              <a:buChar char="•"/>
            </a:pPr>
            <a:r>
              <a:rPr lang="en-GB" dirty="0" smtClean="0"/>
              <a:t>We estimate the weighted average yields of data in the FCA dataset and calculate the spread over funding costs under different assumptions about how bank treasuries charge for dealer funding.</a:t>
            </a:r>
            <a:endParaRPr lang="en-GB" dirty="0"/>
          </a:p>
        </p:txBody>
      </p:sp>
    </p:spTree>
    <p:extLst>
      <p:ext uri="{BB962C8B-B14F-4D97-AF65-F5344CB8AC3E}">
        <p14:creationId xmlns:p14="http://schemas.microsoft.com/office/powerpoint/2010/main" xmlns="" val="2201784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8229600" cy="725470"/>
          </a:xfrm>
        </p:spPr>
        <p:txBody>
          <a:bodyPr/>
          <a:lstStyle/>
          <a:p>
            <a:r>
              <a:rPr lang="en-GB" sz="2800" dirty="0" smtClean="0"/>
              <a:t>Regression of Round Trip Return </a:t>
            </a:r>
            <a:br>
              <a:rPr lang="en-GB" sz="2800" dirty="0" smtClean="0"/>
            </a:br>
            <a:r>
              <a:rPr lang="en-GB" sz="2800" dirty="0" smtClean="0"/>
              <a:t>Adjusted for Funding Cost and Hedging</a:t>
            </a:r>
            <a:endParaRPr lang="en-US" sz="2800" dirty="0"/>
          </a:p>
        </p:txBody>
      </p:sp>
      <p:pic>
        <p:nvPicPr>
          <p:cNvPr id="3" name="Picture 2"/>
          <p:cNvPicPr/>
          <p:nvPr/>
        </p:nvPicPr>
        <p:blipFill>
          <a:blip r:embed="rId2" cstate="print"/>
          <a:srcRect/>
          <a:stretch>
            <a:fillRect/>
          </a:stretch>
        </p:blipFill>
        <p:spPr bwMode="auto">
          <a:xfrm>
            <a:off x="899592" y="1484784"/>
            <a:ext cx="7776864"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910" y="203200"/>
            <a:ext cx="8229600" cy="725470"/>
          </a:xfrm>
        </p:spPr>
        <p:txBody>
          <a:bodyPr/>
          <a:lstStyle/>
          <a:p>
            <a:r>
              <a:rPr lang="en-GB" dirty="0" smtClean="0"/>
              <a:t>Summary on Dealer Profitability</a:t>
            </a:r>
            <a:endParaRPr lang="en-GB"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398827"/>
            <a:ext cx="5760640" cy="1728192"/>
          </a:xfrm>
          <a:prstGeom prst="rect">
            <a:avLst/>
          </a:prstGeom>
          <a:noFill/>
          <a:ln>
            <a:noFill/>
          </a:ln>
        </p:spPr>
      </p:pic>
      <p:sp>
        <p:nvSpPr>
          <p:cNvPr id="2" name="Rectangle 1"/>
          <p:cNvSpPr/>
          <p:nvPr/>
        </p:nvSpPr>
        <p:spPr>
          <a:xfrm>
            <a:off x="642910" y="3356992"/>
            <a:ext cx="7673506" cy="2585323"/>
          </a:xfrm>
          <a:prstGeom prst="rect">
            <a:avLst/>
          </a:prstGeom>
        </p:spPr>
        <p:txBody>
          <a:bodyPr wrap="square">
            <a:spAutoFit/>
          </a:bodyPr>
          <a:lstStyle/>
          <a:p>
            <a:pPr marL="285750" indent="-285750" algn="just">
              <a:buFont typeface="Arial" panose="020B0604020202020204" pitchFamily="34" charset="0"/>
              <a:buChar char="•"/>
            </a:pPr>
            <a:r>
              <a:rPr lang="en-GB" dirty="0">
                <a:solidFill>
                  <a:srgbClr val="333333"/>
                </a:solidFill>
                <a:ea typeface="Times New Roman" panose="02020603050405020304" pitchFamily="18" charset="0"/>
                <a:cs typeface="Times New Roman" panose="02020603050405020304" pitchFamily="18" charset="0"/>
              </a:rPr>
              <a:t>It is difficult from these events to see a completely clear picture in which particular events generated unambiguous outcomes for corporate bond market liquidity. </a:t>
            </a:r>
            <a:endParaRPr lang="en-GB" dirty="0" smtClean="0">
              <a:solidFill>
                <a:srgbClr val="333333"/>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dirty="0" smtClean="0">
                <a:solidFill>
                  <a:srgbClr val="333333"/>
                </a:solidFill>
                <a:ea typeface="Times New Roman" panose="02020603050405020304" pitchFamily="18" charset="0"/>
                <a:cs typeface="Times New Roman" panose="02020603050405020304" pitchFamily="18" charset="0"/>
              </a:rPr>
              <a:t>Corporate </a:t>
            </a:r>
            <a:r>
              <a:rPr lang="en-GB" dirty="0">
                <a:solidFill>
                  <a:srgbClr val="333333"/>
                </a:solidFill>
                <a:ea typeface="Times New Roman" panose="02020603050405020304" pitchFamily="18" charset="0"/>
                <a:cs typeface="Times New Roman" panose="02020603050405020304" pitchFamily="18" charset="0"/>
              </a:rPr>
              <a:t>bond market-making is a flow business in which participants’ perceptions of changes in viability of activities takes time to accumulate. </a:t>
            </a:r>
            <a:endParaRPr lang="en-GB" dirty="0" smtClean="0">
              <a:solidFill>
                <a:srgbClr val="333333"/>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dirty="0" smtClean="0">
                <a:solidFill>
                  <a:srgbClr val="333333"/>
                </a:solidFill>
                <a:ea typeface="Times New Roman" panose="02020603050405020304" pitchFamily="18" charset="0"/>
                <a:cs typeface="Times New Roman" panose="02020603050405020304" pitchFamily="18" charset="0"/>
              </a:rPr>
              <a:t>In </a:t>
            </a:r>
            <a:r>
              <a:rPr lang="en-GB" dirty="0">
                <a:solidFill>
                  <a:srgbClr val="333333"/>
                </a:solidFill>
                <a:ea typeface="Times New Roman" panose="02020603050405020304" pitchFamily="18" charset="0"/>
                <a:cs typeface="Times New Roman" panose="02020603050405020304" pitchFamily="18" charset="0"/>
              </a:rPr>
              <a:t>this case, the cumulative impact of different changes in the regulatory and market environment could impair liquidity in a gradual way.</a:t>
            </a:r>
            <a:endParaRPr lang="en-GB" dirty="0">
              <a:solidFill>
                <a:srgbClr val="333333"/>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50661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052736"/>
            <a:ext cx="6912768" cy="3693319"/>
          </a:xfrm>
          <a:prstGeom prst="rect">
            <a:avLst/>
          </a:prstGeom>
        </p:spPr>
        <p:txBody>
          <a:bodyPr wrap="square">
            <a:spAutoFit/>
          </a:bodyPr>
          <a:lstStyle/>
          <a:p>
            <a:pPr marL="285750" indent="-285750">
              <a:buFont typeface="Arial" panose="020B0604020202020204" pitchFamily="34" charset="0"/>
              <a:buChar char="•"/>
            </a:pPr>
            <a:r>
              <a:rPr lang="en-GB" dirty="0"/>
              <a:t>Our empirical analysis points to recent declines in key activity indicators such as turnover rates and the fractions of bonds that do not trade at all. </a:t>
            </a:r>
            <a:endParaRPr lang="en-GB" dirty="0" smtClean="0"/>
          </a:p>
          <a:p>
            <a:pPr marL="285750" indent="-285750">
              <a:buFont typeface="Arial" panose="020B0604020202020204" pitchFamily="34" charset="0"/>
              <a:buChar char="•"/>
            </a:pPr>
            <a:r>
              <a:rPr lang="en-GB" dirty="0" smtClean="0"/>
              <a:t>We also </a:t>
            </a:r>
            <a:r>
              <a:rPr lang="en-GB" dirty="0"/>
              <a:t>show that, since 2014, price-based indicators of liquidity (such as effective and bid-ask spreads, round trip and market depth measures) have deteriorated markedly. </a:t>
            </a:r>
            <a:endParaRPr lang="en-GB" dirty="0" smtClean="0"/>
          </a:p>
          <a:p>
            <a:pPr marL="285750" indent="-285750">
              <a:buFont typeface="Arial" panose="020B0604020202020204" pitchFamily="34" charset="0"/>
              <a:buChar char="•"/>
            </a:pPr>
            <a:r>
              <a:rPr lang="en-GB" dirty="0" smtClean="0"/>
              <a:t>When </a:t>
            </a:r>
            <a:r>
              <a:rPr lang="en-GB" dirty="0"/>
              <a:t>price-based measures of liquidity are adjusted for risk, the sharp rise in transactions costs that occurred in the 2011 crisis appears never to have been reversed. </a:t>
            </a:r>
          </a:p>
          <a:p>
            <a:pPr marL="285750" indent="-285750">
              <a:buFont typeface="Arial" panose="020B0604020202020204" pitchFamily="34" charset="0"/>
              <a:buChar char="•"/>
            </a:pPr>
            <a:r>
              <a:rPr lang="en-GB" dirty="0"/>
              <a:t> </a:t>
            </a:r>
            <a:r>
              <a:rPr lang="en-GB" dirty="0" smtClean="0"/>
              <a:t>These </a:t>
            </a:r>
            <a:r>
              <a:rPr lang="en-GB" dirty="0"/>
              <a:t>empirical findings suggest the existence of a “liquidity problem” in European corporate bonds. </a:t>
            </a:r>
          </a:p>
          <a:p>
            <a:endParaRPr lang="en-GB" dirty="0"/>
          </a:p>
          <a:p>
            <a:pPr marL="285750" indent="-285750">
              <a:buFont typeface="Arial" panose="020B0604020202020204" pitchFamily="34" charset="0"/>
              <a:buChar char="•"/>
            </a:pPr>
            <a:endParaRPr lang="en-GB" dirty="0"/>
          </a:p>
        </p:txBody>
      </p:sp>
      <p:sp>
        <p:nvSpPr>
          <p:cNvPr id="4" name="Title 1"/>
          <p:cNvSpPr>
            <a:spLocks noGrp="1"/>
          </p:cNvSpPr>
          <p:nvPr>
            <p:ph type="title"/>
          </p:nvPr>
        </p:nvSpPr>
        <p:spPr>
          <a:xfrm>
            <a:off x="642910" y="203200"/>
            <a:ext cx="8229600" cy="725470"/>
          </a:xfrm>
        </p:spPr>
        <p:txBody>
          <a:bodyPr/>
          <a:lstStyle/>
          <a:p>
            <a:r>
              <a:rPr lang="en-GB" dirty="0" smtClean="0"/>
              <a:t>Conclusion (1/4)</a:t>
            </a:r>
            <a:endParaRPr lang="en-GB" dirty="0"/>
          </a:p>
        </p:txBody>
      </p:sp>
    </p:spTree>
    <p:extLst>
      <p:ext uri="{BB962C8B-B14F-4D97-AF65-F5344CB8AC3E}">
        <p14:creationId xmlns:p14="http://schemas.microsoft.com/office/powerpoint/2010/main" xmlns="" val="4070871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052736"/>
            <a:ext cx="6912768" cy="3693319"/>
          </a:xfrm>
          <a:prstGeom prst="rect">
            <a:avLst/>
          </a:prstGeom>
        </p:spPr>
        <p:txBody>
          <a:bodyPr wrap="square">
            <a:spAutoFit/>
          </a:bodyPr>
          <a:lstStyle/>
          <a:p>
            <a:pPr marL="285750" indent="-285750">
              <a:buFont typeface="Arial" panose="020B0604020202020204" pitchFamily="34" charset="0"/>
              <a:buChar char="•"/>
            </a:pPr>
            <a:r>
              <a:rPr lang="en-GB" dirty="0" smtClean="0"/>
              <a:t>Attributing </a:t>
            </a:r>
            <a:r>
              <a:rPr lang="en-GB" dirty="0"/>
              <a:t>this “problem” to specific sources is challenging. </a:t>
            </a:r>
            <a:endParaRPr lang="en-GB" dirty="0" smtClean="0"/>
          </a:p>
          <a:p>
            <a:pPr marL="285750" indent="-285750">
              <a:buFont typeface="Arial" panose="020B0604020202020204" pitchFamily="34" charset="0"/>
              <a:buChar char="•"/>
            </a:pPr>
            <a:r>
              <a:rPr lang="en-GB" dirty="0" smtClean="0"/>
              <a:t>One </a:t>
            </a:r>
            <a:r>
              <a:rPr lang="en-GB" dirty="0"/>
              <a:t>possible cause is regulatory </a:t>
            </a:r>
            <a:r>
              <a:rPr lang="en-GB" dirty="0" smtClean="0"/>
              <a:t>changes placing pressure </a:t>
            </a:r>
            <a:r>
              <a:rPr lang="en-GB" dirty="0"/>
              <a:t>on market-maker profitability. </a:t>
            </a:r>
            <a:endParaRPr lang="en-GB" dirty="0" smtClean="0"/>
          </a:p>
          <a:p>
            <a:pPr marL="285750" indent="-285750">
              <a:buFont typeface="Arial" panose="020B0604020202020204" pitchFamily="34" charset="0"/>
              <a:buChar char="•"/>
            </a:pPr>
            <a:r>
              <a:rPr lang="en-GB" dirty="0" smtClean="0"/>
              <a:t>Profitability </a:t>
            </a:r>
            <a:r>
              <a:rPr lang="en-GB" dirty="0"/>
              <a:t>is hard to observe directly but one may look at such proxies as </a:t>
            </a:r>
            <a:r>
              <a:rPr lang="en-GB" dirty="0" smtClean="0"/>
              <a:t>round trip returns, dealer </a:t>
            </a:r>
            <a:r>
              <a:rPr lang="en-GB" dirty="0"/>
              <a:t>inventories and carry spreads over funding costs. </a:t>
            </a:r>
            <a:endParaRPr lang="en-GB" dirty="0" smtClean="0"/>
          </a:p>
          <a:p>
            <a:pPr marL="285750" indent="-285750">
              <a:buFont typeface="Arial" panose="020B0604020202020204" pitchFamily="34" charset="0"/>
              <a:buChar char="•"/>
            </a:pPr>
            <a:r>
              <a:rPr lang="en-GB" dirty="0" smtClean="0"/>
              <a:t>Round trip returns trend down, dealer </a:t>
            </a:r>
            <a:r>
              <a:rPr lang="en-GB" dirty="0"/>
              <a:t>inventories of corporate bonds fell </a:t>
            </a:r>
            <a:r>
              <a:rPr lang="en-GB" dirty="0" smtClean="0"/>
              <a:t>sharply in </a:t>
            </a:r>
            <a:r>
              <a:rPr lang="en-GB" dirty="0"/>
              <a:t>2011 and early </a:t>
            </a:r>
            <a:r>
              <a:rPr lang="en-GB" dirty="0" smtClean="0"/>
              <a:t>2012, carry </a:t>
            </a:r>
            <a:r>
              <a:rPr lang="en-GB" dirty="0"/>
              <a:t>spreads (between bond yields and funding costs) appear to have drifted down between mid-2012 and early 2015. </a:t>
            </a:r>
            <a:endParaRPr lang="en-GB" dirty="0" smtClean="0"/>
          </a:p>
          <a:p>
            <a:pPr marL="285750" indent="-285750">
              <a:buFont typeface="Arial" panose="020B0604020202020204" pitchFamily="34" charset="0"/>
              <a:buChar char="•"/>
            </a:pPr>
            <a:r>
              <a:rPr lang="en-GB" dirty="0" smtClean="0"/>
              <a:t>Can </a:t>
            </a:r>
            <a:r>
              <a:rPr lang="en-GB" dirty="0"/>
              <a:t>one relate these developments to regulatory changes</a:t>
            </a:r>
            <a:r>
              <a:rPr lang="en-GB" dirty="0" smtClean="0"/>
              <a:t>?</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Title 1"/>
          <p:cNvSpPr>
            <a:spLocks noGrp="1"/>
          </p:cNvSpPr>
          <p:nvPr>
            <p:ph type="title"/>
          </p:nvPr>
        </p:nvSpPr>
        <p:spPr>
          <a:xfrm>
            <a:off x="642910" y="203200"/>
            <a:ext cx="8229600" cy="725470"/>
          </a:xfrm>
        </p:spPr>
        <p:txBody>
          <a:bodyPr/>
          <a:lstStyle/>
          <a:p>
            <a:r>
              <a:rPr lang="en-GB" dirty="0" smtClean="0"/>
              <a:t>Conclusion (2/4)</a:t>
            </a:r>
            <a:endParaRPr lang="en-GB" dirty="0"/>
          </a:p>
        </p:txBody>
      </p:sp>
    </p:spTree>
    <p:extLst>
      <p:ext uri="{BB962C8B-B14F-4D97-AF65-F5344CB8AC3E}">
        <p14:creationId xmlns:p14="http://schemas.microsoft.com/office/powerpoint/2010/main" xmlns="" val="1985551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052736"/>
            <a:ext cx="6912768" cy="3693319"/>
          </a:xfrm>
          <a:prstGeom prst="rect">
            <a:avLst/>
          </a:prstGeom>
        </p:spPr>
        <p:txBody>
          <a:bodyPr wrap="square">
            <a:spAutoFit/>
          </a:bodyPr>
          <a:lstStyle/>
          <a:p>
            <a:pPr marL="285750" indent="-285750">
              <a:buFont typeface="Arial" panose="020B0604020202020204" pitchFamily="34" charset="0"/>
              <a:buChar char="•"/>
            </a:pPr>
            <a:r>
              <a:rPr lang="en-GB" dirty="0"/>
              <a:t>The main regulatory pressures on profitability are capital and liquidity rules. </a:t>
            </a:r>
            <a:endParaRPr lang="en-GB" dirty="0" smtClean="0"/>
          </a:p>
          <a:p>
            <a:pPr marL="285750" indent="-285750">
              <a:buFont typeface="Arial" panose="020B0604020202020204" pitchFamily="34" charset="0"/>
              <a:buChar char="•"/>
            </a:pPr>
            <a:r>
              <a:rPr lang="en-GB" dirty="0" smtClean="0"/>
              <a:t>The </a:t>
            </a:r>
            <a:r>
              <a:rPr lang="en-GB" dirty="0"/>
              <a:t>Basel 2.5 market risk capital rules are risk-insensitive and appear close to flat through the period in which we are interested. </a:t>
            </a:r>
            <a:endParaRPr lang="en-GB" dirty="0" smtClean="0"/>
          </a:p>
          <a:p>
            <a:pPr marL="285750" indent="-285750">
              <a:buFont typeface="Arial" panose="020B0604020202020204" pitchFamily="34" charset="0"/>
              <a:buChar char="•"/>
            </a:pPr>
            <a:r>
              <a:rPr lang="en-GB" dirty="0" smtClean="0"/>
              <a:t>On </a:t>
            </a:r>
            <a:r>
              <a:rPr lang="en-GB" dirty="0"/>
              <a:t>liquidity, EBA QIS data suggest that European banks made efforts to be compliant with Basel 3 LCR and NSFR requirements between 2011 and 2014. </a:t>
            </a:r>
            <a:endParaRPr lang="en-GB" dirty="0" smtClean="0"/>
          </a:p>
          <a:p>
            <a:pPr marL="285750" indent="-285750">
              <a:buFont typeface="Arial" panose="020B0604020202020204" pitchFamily="34" charset="0"/>
              <a:buChar char="•"/>
            </a:pPr>
            <a:r>
              <a:rPr lang="en-GB" dirty="0" smtClean="0"/>
              <a:t>These </a:t>
            </a:r>
            <a:r>
              <a:rPr lang="en-GB" dirty="0"/>
              <a:t>efforts affected carry spreads in that European banks (</a:t>
            </a:r>
            <a:r>
              <a:rPr lang="en-GB" dirty="0" err="1"/>
              <a:t>i</a:t>
            </a:r>
            <a:r>
              <a:rPr lang="en-GB" dirty="0"/>
              <a:t>) switched their dealing desks to financing positions with 1 year rather than overnight funding and (ii) in some cases increased managerial premiums between the cost of external funds and what was charged to dealers</a:t>
            </a:r>
            <a:r>
              <a:rPr lang="en-GB" dirty="0" smtClean="0"/>
              <a:t>.</a:t>
            </a:r>
            <a:r>
              <a:rPr lang="en-GB" dirty="0"/>
              <a:t>  </a:t>
            </a:r>
          </a:p>
        </p:txBody>
      </p:sp>
      <p:sp>
        <p:nvSpPr>
          <p:cNvPr id="4" name="Title 1"/>
          <p:cNvSpPr>
            <a:spLocks noGrp="1"/>
          </p:cNvSpPr>
          <p:nvPr>
            <p:ph type="title"/>
          </p:nvPr>
        </p:nvSpPr>
        <p:spPr>
          <a:xfrm>
            <a:off x="642910" y="203200"/>
            <a:ext cx="8229600" cy="725470"/>
          </a:xfrm>
        </p:spPr>
        <p:txBody>
          <a:bodyPr/>
          <a:lstStyle/>
          <a:p>
            <a:r>
              <a:rPr lang="en-GB" dirty="0" smtClean="0"/>
              <a:t>Conclusion (3/4)</a:t>
            </a:r>
            <a:endParaRPr lang="en-GB" dirty="0"/>
          </a:p>
        </p:txBody>
      </p:sp>
    </p:spTree>
    <p:extLst>
      <p:ext uri="{BB962C8B-B14F-4D97-AF65-F5344CB8AC3E}">
        <p14:creationId xmlns:p14="http://schemas.microsoft.com/office/powerpoint/2010/main" xmlns="" val="3964865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052736"/>
            <a:ext cx="6912768" cy="3416320"/>
          </a:xfrm>
          <a:prstGeom prst="rect">
            <a:avLst/>
          </a:prstGeom>
        </p:spPr>
        <p:txBody>
          <a:bodyPr wrap="square">
            <a:spAutoFit/>
          </a:bodyPr>
          <a:lstStyle/>
          <a:p>
            <a:pPr marL="285750" indent="-285750">
              <a:buFont typeface="Arial" panose="020B0604020202020204" pitchFamily="34" charset="0"/>
              <a:buChar char="•"/>
            </a:pPr>
            <a:r>
              <a:rPr lang="en-GB" dirty="0"/>
              <a:t>One may </a:t>
            </a:r>
            <a:r>
              <a:rPr lang="en-GB" dirty="0" smtClean="0"/>
              <a:t>question </a:t>
            </a:r>
            <a:r>
              <a:rPr lang="en-GB" dirty="0"/>
              <a:t>whether “the timing is right</a:t>
            </a:r>
            <a:r>
              <a:rPr lang="en-GB" dirty="0" smtClean="0"/>
              <a:t>”. </a:t>
            </a:r>
          </a:p>
          <a:p>
            <a:pPr marL="285750" indent="-285750">
              <a:buFont typeface="Arial" panose="020B0604020202020204" pitchFamily="34" charset="0"/>
              <a:buChar char="•"/>
            </a:pPr>
            <a:r>
              <a:rPr lang="en-GB" dirty="0" smtClean="0"/>
              <a:t>Bank </a:t>
            </a:r>
            <a:r>
              <a:rPr lang="en-GB" dirty="0"/>
              <a:t>compliance with liquidity rules was largely complete by 2015 whereas price-based illiquidity indicators rose after 2014 and quantity-based indicators deteriorated over a longer period. </a:t>
            </a:r>
            <a:endParaRPr lang="en-GB" dirty="0" smtClean="0"/>
          </a:p>
          <a:p>
            <a:pPr marL="285750" indent="-285750">
              <a:buFont typeface="Arial" panose="020B0604020202020204" pitchFamily="34" charset="0"/>
              <a:buChar char="•"/>
            </a:pPr>
            <a:r>
              <a:rPr lang="en-GB" dirty="0" smtClean="0"/>
              <a:t>Obscuring </a:t>
            </a:r>
            <a:r>
              <a:rPr lang="en-GB" dirty="0"/>
              <a:t>connections between cause and effect is </a:t>
            </a:r>
            <a:r>
              <a:rPr lang="en-GB" dirty="0" smtClean="0"/>
              <a:t>the </a:t>
            </a:r>
            <a:r>
              <a:rPr lang="en-GB" dirty="0"/>
              <a:t>fact that bond market-making is a flow business in which profitability changes may lead participants only gradually to follow strategies that involve supplying more or less liquidity</a:t>
            </a:r>
            <a:r>
              <a:rPr lang="en-GB" dirty="0" smtClean="0"/>
              <a:t>.</a:t>
            </a:r>
          </a:p>
          <a:p>
            <a:pPr marL="285750" indent="-285750">
              <a:buFont typeface="Arial" panose="020B0604020202020204" pitchFamily="34" charset="0"/>
              <a:buChar char="•"/>
            </a:pPr>
            <a:r>
              <a:rPr lang="en-GB" dirty="0" smtClean="0"/>
              <a:t>Even if liquidity supply had been reduced by regulatory changes, it remains a matter of judgment as to whether this is justified by reduced risk in the banking system. </a:t>
            </a:r>
            <a:endParaRPr lang="en-GB" dirty="0"/>
          </a:p>
        </p:txBody>
      </p:sp>
      <p:sp>
        <p:nvSpPr>
          <p:cNvPr id="4" name="Title 1"/>
          <p:cNvSpPr>
            <a:spLocks noGrp="1"/>
          </p:cNvSpPr>
          <p:nvPr>
            <p:ph type="title"/>
          </p:nvPr>
        </p:nvSpPr>
        <p:spPr>
          <a:xfrm>
            <a:off x="642910" y="203200"/>
            <a:ext cx="8229600" cy="725470"/>
          </a:xfrm>
        </p:spPr>
        <p:txBody>
          <a:bodyPr/>
          <a:lstStyle/>
          <a:p>
            <a:r>
              <a:rPr lang="en-GB" dirty="0" smtClean="0"/>
              <a:t>Conclusion (4/4)</a:t>
            </a:r>
            <a:endParaRPr lang="en-GB" dirty="0"/>
          </a:p>
        </p:txBody>
      </p:sp>
    </p:spTree>
    <p:extLst>
      <p:ext uri="{BB962C8B-B14F-4D97-AF65-F5344CB8AC3E}">
        <p14:creationId xmlns:p14="http://schemas.microsoft.com/office/powerpoint/2010/main" xmlns="" val="853153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Datasets Employed</a:t>
            </a:r>
            <a:endParaRPr lang="en-GB" dirty="0"/>
          </a:p>
        </p:txBody>
      </p:sp>
      <p:sp>
        <p:nvSpPr>
          <p:cNvPr id="4" name="TextBox 3"/>
          <p:cNvSpPr txBox="1"/>
          <p:nvPr/>
        </p:nvSpPr>
        <p:spPr>
          <a:xfrm>
            <a:off x="611560" y="836712"/>
            <a:ext cx="7817522" cy="5355312"/>
          </a:xfrm>
          <a:prstGeom prst="rect">
            <a:avLst/>
          </a:prstGeom>
          <a:noFill/>
        </p:spPr>
        <p:txBody>
          <a:bodyPr wrap="square" rtlCol="0">
            <a:spAutoFit/>
          </a:bodyPr>
          <a:lstStyle/>
          <a:p>
            <a:pPr lvl="0"/>
            <a:r>
              <a:rPr lang="en-GB" dirty="0" smtClean="0"/>
              <a:t>We use the following datasets:</a:t>
            </a:r>
          </a:p>
          <a:p>
            <a:pPr marL="342900" lvl="0" indent="-342900">
              <a:buFont typeface="+mj-lt"/>
              <a:buAutoNum type="arabicPeriod"/>
            </a:pPr>
            <a:r>
              <a:rPr lang="en-GB" dirty="0" smtClean="0"/>
              <a:t>MiFID </a:t>
            </a:r>
            <a:r>
              <a:rPr lang="en-GB" dirty="0"/>
              <a:t>1 data </a:t>
            </a:r>
            <a:r>
              <a:rPr lang="en-GB" dirty="0" smtClean="0"/>
              <a:t>from the </a:t>
            </a:r>
            <a:r>
              <a:rPr lang="en-GB" dirty="0"/>
              <a:t>UK’s </a:t>
            </a:r>
            <a:r>
              <a:rPr lang="en-GB" dirty="0" smtClean="0"/>
              <a:t>FCA provide </a:t>
            </a:r>
            <a:r>
              <a:rPr lang="en-GB" dirty="0"/>
              <a:t>extensive information on the time, size, venue, and counter-parties involved in individual trades and security identifiers such as the ISIN of the security in </a:t>
            </a:r>
            <a:r>
              <a:rPr lang="en-GB" dirty="0" smtClean="0"/>
              <a:t>question for the period </a:t>
            </a:r>
            <a:r>
              <a:rPr lang="en-GB" dirty="0"/>
              <a:t>September 2011 to August 2016 with an average number of daily transactions equalling 9,190 and an average daily volume of €5.4 </a:t>
            </a:r>
            <a:r>
              <a:rPr lang="en-GB" dirty="0" smtClean="0"/>
              <a:t>billion.</a:t>
            </a:r>
          </a:p>
          <a:p>
            <a:pPr marL="342900" lvl="0" indent="-342900">
              <a:buFont typeface="+mj-lt"/>
              <a:buAutoNum type="arabicPeriod"/>
            </a:pPr>
            <a:r>
              <a:rPr lang="en-GB" dirty="0" smtClean="0"/>
              <a:t>Bond </a:t>
            </a:r>
            <a:r>
              <a:rPr lang="en-GB" dirty="0"/>
              <a:t>settlement data </a:t>
            </a:r>
            <a:r>
              <a:rPr lang="en-GB" dirty="0" smtClean="0"/>
              <a:t>from </a:t>
            </a:r>
            <a:r>
              <a:rPr lang="en-GB" dirty="0" err="1" smtClean="0"/>
              <a:t>Euroclear</a:t>
            </a:r>
            <a:r>
              <a:rPr lang="en-GB" dirty="0" smtClean="0"/>
              <a:t> reportedly covering more than </a:t>
            </a:r>
            <a:r>
              <a:rPr lang="en-GB" dirty="0"/>
              <a:t>60% of the </a:t>
            </a:r>
            <a:r>
              <a:rPr lang="en-GB" dirty="0" smtClean="0"/>
              <a:t>European bond market. The most </a:t>
            </a:r>
            <a:r>
              <a:rPr lang="en-GB" dirty="0"/>
              <a:t>substantial </a:t>
            </a:r>
            <a:r>
              <a:rPr lang="en-GB" dirty="0" smtClean="0"/>
              <a:t>dataset comes </a:t>
            </a:r>
            <a:r>
              <a:rPr lang="en-GB" dirty="0"/>
              <a:t>from </a:t>
            </a:r>
            <a:r>
              <a:rPr lang="en-GB" dirty="0" err="1" smtClean="0"/>
              <a:t>Euroclear’s</a:t>
            </a:r>
            <a:r>
              <a:rPr lang="en-GB" dirty="0" smtClean="0"/>
              <a:t> ESES subsidiary and </a:t>
            </a:r>
            <a:r>
              <a:rPr lang="en-GB" dirty="0"/>
              <a:t>comprises data on 769,570 corporate bond transactions in the period December 2014 to August </a:t>
            </a:r>
            <a:r>
              <a:rPr lang="en-GB" dirty="0" smtClean="0"/>
              <a:t>2016.</a:t>
            </a:r>
          </a:p>
          <a:p>
            <a:pPr marL="342900" lvl="0" indent="-342900">
              <a:buFont typeface="+mj-lt"/>
              <a:buAutoNum type="arabicPeriod"/>
            </a:pPr>
            <a:r>
              <a:rPr lang="en-GB" dirty="0" smtClean="0"/>
              <a:t>Transactions data from a major ETP between </a:t>
            </a:r>
            <a:r>
              <a:rPr lang="en-GB" dirty="0"/>
              <a:t>2010 and 2016. The number of corporate bond ISINs included in the platform was 4,125 at the end of the sample </a:t>
            </a:r>
            <a:r>
              <a:rPr lang="en-GB" dirty="0" smtClean="0"/>
              <a:t>period.</a:t>
            </a:r>
          </a:p>
          <a:p>
            <a:pPr marL="342900" lvl="0" indent="-342900">
              <a:buFont typeface="+mj-lt"/>
              <a:buAutoNum type="arabicPeriod"/>
            </a:pPr>
            <a:r>
              <a:rPr lang="en-GB" dirty="0" smtClean="0"/>
              <a:t>Bond </a:t>
            </a:r>
            <a:r>
              <a:rPr lang="en-GB" dirty="0"/>
              <a:t>quote data from </a:t>
            </a:r>
            <a:r>
              <a:rPr lang="en-GB" dirty="0" smtClean="0"/>
              <a:t>Bloomberg, including </a:t>
            </a:r>
            <a:r>
              <a:rPr lang="en-GB" dirty="0"/>
              <a:t>daily quotes (bid and ask) since 1990 for </a:t>
            </a:r>
            <a:r>
              <a:rPr lang="en-GB" dirty="0" smtClean="0"/>
              <a:t>9,400 </a:t>
            </a:r>
            <a:r>
              <a:rPr lang="en-GB" dirty="0"/>
              <a:t>European corporate </a:t>
            </a:r>
            <a:r>
              <a:rPr lang="en-GB" dirty="0" smtClean="0"/>
              <a:t>bonds.</a:t>
            </a:r>
            <a:endParaRPr lang="en-GB" dirty="0"/>
          </a:p>
          <a:p>
            <a:pPr marL="342900" lvl="0" indent="-342900">
              <a:buFont typeface="+mj-lt"/>
              <a:buAutoNum type="arabicPeriod"/>
            </a:pPr>
            <a:r>
              <a:rPr lang="en-GB" dirty="0" smtClean="0"/>
              <a:t>Bond </a:t>
            </a:r>
            <a:r>
              <a:rPr lang="en-GB" dirty="0"/>
              <a:t>and issuer characteristic data from the </a:t>
            </a:r>
            <a:r>
              <a:rPr lang="en-GB" dirty="0" err="1"/>
              <a:t>Eikon</a:t>
            </a:r>
            <a:r>
              <a:rPr lang="en-GB" dirty="0"/>
              <a:t> database supplied by Thomson Reuters</a:t>
            </a:r>
            <a:r>
              <a:rPr lang="en-GB" dirty="0" smtClean="0"/>
              <a:t>.</a:t>
            </a:r>
            <a:endParaRPr lang="en-GB" dirty="0"/>
          </a:p>
        </p:txBody>
      </p:sp>
    </p:spTree>
    <p:extLst>
      <p:ext uri="{BB962C8B-B14F-4D97-AF65-F5344CB8AC3E}">
        <p14:creationId xmlns:p14="http://schemas.microsoft.com/office/powerpoint/2010/main" xmlns="" val="312587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51720" y="2492896"/>
            <a:ext cx="6142038" cy="2592388"/>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Georgia" pitchFamily="18" charset="0"/>
                <a:ea typeface="ＭＳ Ｐゴシック" pitchFamily="34" charset="-128"/>
                <a:cs typeface="+mn-cs"/>
              </a:rPr>
              <a:t>Website: </a:t>
            </a:r>
            <a:r>
              <a:rPr kumimoji="0" lang="en-GB" sz="1600" b="0" i="0" u="none" strike="noStrike" kern="1200" cap="none" spc="0" normalizeH="0" baseline="0" noProof="0" dirty="0" smtClean="0">
                <a:ln>
                  <a:noFill/>
                </a:ln>
                <a:solidFill>
                  <a:srgbClr val="E00D3C"/>
                </a:solidFill>
                <a:effectLst/>
                <a:uLnTx/>
                <a:uFillTx/>
                <a:latin typeface="Georgia" pitchFamily="18" charset="0"/>
                <a:ea typeface="ＭＳ Ｐゴシック" pitchFamily="34" charset="-128"/>
                <a:cs typeface="+mn-cs"/>
              </a:rPr>
              <a:t>www.riskcontrollimited.com</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Georgia" pitchFamily="18" charset="0"/>
                <a:ea typeface="ＭＳ Ｐゴシック" pitchFamily="34" charset="-128"/>
                <a:cs typeface="+mn-cs"/>
              </a:rPr>
              <a:t>Telephone: </a:t>
            </a:r>
            <a:r>
              <a:rPr kumimoji="0" lang="en-GB" sz="1600" b="0" i="0" u="none" strike="noStrike" kern="1200" cap="none" spc="0" normalizeH="0" baseline="0" noProof="0" dirty="0" smtClean="0">
                <a:ln>
                  <a:noFill/>
                </a:ln>
                <a:solidFill>
                  <a:srgbClr val="E00D3C"/>
                </a:solidFill>
                <a:effectLst/>
                <a:uLnTx/>
                <a:uFillTx/>
                <a:latin typeface="Georgia" pitchFamily="18" charset="0"/>
                <a:ea typeface="ＭＳ Ｐゴシック" pitchFamily="34" charset="-128"/>
                <a:cs typeface="+mn-cs"/>
              </a:rPr>
              <a:t>+44 20 3307 0730</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Georgia" pitchFamily="18" charset="0"/>
                <a:ea typeface="ＭＳ Ｐゴシック" pitchFamily="34" charset="-128"/>
                <a:cs typeface="+mn-cs"/>
              </a:rPr>
              <a:t>Address: </a:t>
            </a:r>
            <a:r>
              <a:rPr kumimoji="0" lang="en-GB" sz="1600" b="0" i="0" u="none" strike="noStrike" kern="1200" cap="none" spc="0" normalizeH="0" baseline="0" noProof="0" dirty="0" smtClean="0">
                <a:ln>
                  <a:noFill/>
                </a:ln>
                <a:solidFill>
                  <a:srgbClr val="E00D3C"/>
                </a:solidFill>
                <a:effectLst/>
                <a:uLnTx/>
                <a:uFillTx/>
                <a:latin typeface="Georgia" pitchFamily="18" charset="0"/>
                <a:ea typeface="ＭＳ Ｐゴシック" pitchFamily="34" charset="-128"/>
                <a:cs typeface="+mn-cs"/>
              </a:rPr>
              <a:t>13-14 Dean Street, London, W1D 3RS, U.K.</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600" b="0" i="0" u="none" strike="noStrike" kern="1200" cap="none" spc="0" normalizeH="0" baseline="0" noProof="0" dirty="0" smtClean="0">
              <a:ln>
                <a:noFill/>
              </a:ln>
              <a:solidFill>
                <a:srgbClr val="E00D3C"/>
              </a:solidFill>
              <a:effectLst/>
              <a:uLnTx/>
              <a:uFillTx/>
              <a:latin typeface="Georgia" pitchFamily="18" charset="0"/>
              <a:ea typeface="ＭＳ Ｐゴシック"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600" b="0" i="1" u="sng" strike="noStrike" kern="1200" cap="none" spc="0" normalizeH="0" baseline="0" noProof="0" dirty="0" smtClean="0">
              <a:ln>
                <a:noFill/>
              </a:ln>
              <a:solidFill>
                <a:srgbClr val="057CB7"/>
              </a:solidFill>
              <a:effectLst/>
              <a:uLnTx/>
              <a:uFillTx/>
              <a:latin typeface="Georgia" pitchFamily="18"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Dataset Coverage (1/2)</a:t>
            </a:r>
            <a:endParaRPr lang="en-GB" dirty="0"/>
          </a:p>
        </p:txBody>
      </p:sp>
      <p:sp>
        <p:nvSpPr>
          <p:cNvPr id="3" name="Rectangle 2"/>
          <p:cNvSpPr>
            <a:spLocks noChangeArrowheads="1"/>
          </p:cNvSpPr>
          <p:nvPr/>
        </p:nvSpPr>
        <p:spPr bwMode="auto">
          <a:xfrm>
            <a:off x="642910" y="1375729"/>
            <a:ext cx="518457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Number of ISINs (ever appeared) by country</a:t>
            </a:r>
            <a:endParaRPr kumimoji="0" lang="en-GB" altLang="en-US" sz="1050" b="0" i="0" u="none" strike="noStrike" cap="none" normalizeH="0" baseline="0" dirty="0" smtClean="0">
              <a:ln>
                <a:noFill/>
              </a:ln>
              <a:solidFill>
                <a:schemeClr val="tx1"/>
              </a:solidFill>
              <a:effectLst/>
              <a:latin typeface="Georgia" panose="02040502050405020303" pitchFamily="18" charset="0"/>
            </a:endParaRPr>
          </a:p>
        </p:txBody>
      </p:sp>
      <p:sp>
        <p:nvSpPr>
          <p:cNvPr id="5" name="Rectangle 3"/>
          <p:cNvSpPr>
            <a:spLocks noChangeArrowheads="1"/>
          </p:cNvSpPr>
          <p:nvPr/>
        </p:nvSpPr>
        <p:spPr bwMode="auto">
          <a:xfrm>
            <a:off x="0" y="28384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1"/>
          <p:cNvPicPr/>
          <p:nvPr/>
        </p:nvPicPr>
        <p:blipFill>
          <a:blip r:embed="rId2" cstate="print"/>
          <a:srcRect/>
          <a:stretch>
            <a:fillRect/>
          </a:stretch>
        </p:blipFill>
        <p:spPr bwMode="auto">
          <a:xfrm>
            <a:off x="323528" y="1772816"/>
            <a:ext cx="8064896" cy="3937083"/>
          </a:xfrm>
          <a:prstGeom prst="rect">
            <a:avLst/>
          </a:prstGeom>
          <a:noFill/>
          <a:ln w="9525">
            <a:noFill/>
            <a:miter lim="800000"/>
            <a:headEnd/>
            <a:tailEnd/>
          </a:ln>
        </p:spPr>
      </p:pic>
    </p:spTree>
    <p:extLst>
      <p:ext uri="{BB962C8B-B14F-4D97-AF65-F5344CB8AC3E}">
        <p14:creationId xmlns:p14="http://schemas.microsoft.com/office/powerpoint/2010/main" xmlns="" val="989006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Dataset Coverage </a:t>
            </a:r>
            <a:r>
              <a:rPr lang="en-GB" dirty="0" smtClean="0"/>
              <a:t>(2/2</a:t>
            </a:r>
            <a:r>
              <a:rPr lang="en-GB" dirty="0"/>
              <a:t>)</a:t>
            </a:r>
          </a:p>
        </p:txBody>
      </p:sp>
      <p:sp>
        <p:nvSpPr>
          <p:cNvPr id="3" name="Rectangle 3"/>
          <p:cNvSpPr>
            <a:spLocks noChangeArrowheads="1"/>
          </p:cNvSpPr>
          <p:nvPr/>
        </p:nvSpPr>
        <p:spPr bwMode="auto">
          <a:xfrm>
            <a:off x="5422474" y="1074891"/>
            <a:ext cx="309634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Data distribution (ever appeared) in different datasets</a:t>
            </a:r>
            <a:endParaRPr kumimoji="0" lang="en-GB" altLang="en-US" sz="800" b="0" i="0" u="none" strike="noStrike" cap="none" normalizeH="0" baseline="0" dirty="0" smtClean="0">
              <a:ln>
                <a:noFill/>
              </a:ln>
              <a:solidFill>
                <a:schemeClr val="tx1"/>
              </a:solidFill>
              <a:effectLst/>
              <a:latin typeface="Georgia" panose="02040502050405020303" pitchFamily="18" charset="0"/>
            </a:endParaRPr>
          </a:p>
        </p:txBody>
      </p:sp>
      <p:sp>
        <p:nvSpPr>
          <p:cNvPr id="5" name="Rectangle 4"/>
          <p:cNvSpPr>
            <a:spLocks noChangeArrowheads="1"/>
          </p:cNvSpPr>
          <p:nvPr/>
        </p:nvSpPr>
        <p:spPr bwMode="auto">
          <a:xfrm>
            <a:off x="5422474" y="3451155"/>
            <a:ext cx="299994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Data distribution (as of 2016-07-01) in different datasets</a:t>
            </a:r>
            <a:endParaRPr kumimoji="0" lang="en-GB" altLang="en-US" sz="1050" b="0" i="0" u="none" strike="noStrike" cap="none" normalizeH="0" baseline="0" dirty="0" smtClean="0">
              <a:ln>
                <a:noFill/>
              </a:ln>
              <a:solidFill>
                <a:schemeClr val="tx1"/>
              </a:solidFill>
              <a:effectLst/>
              <a:latin typeface="Georgia" panose="02040502050405020303" pitchFamily="18" charset="0"/>
            </a:endParaRPr>
          </a:p>
        </p:txBody>
      </p:sp>
      <p:pic>
        <p:nvPicPr>
          <p:cNvPr id="7" name="Picture 3"/>
          <p:cNvPicPr/>
          <p:nvPr/>
        </p:nvPicPr>
        <p:blipFill>
          <a:blip r:embed="rId2" cstate="print"/>
          <a:srcRect/>
          <a:stretch>
            <a:fillRect/>
          </a:stretch>
        </p:blipFill>
        <p:spPr bwMode="auto">
          <a:xfrm>
            <a:off x="683568" y="836712"/>
            <a:ext cx="4320480" cy="2304256"/>
          </a:xfrm>
          <a:prstGeom prst="rect">
            <a:avLst/>
          </a:prstGeom>
          <a:noFill/>
          <a:ln w="9525">
            <a:noFill/>
            <a:miter lim="800000"/>
            <a:headEnd/>
            <a:tailEnd/>
          </a:ln>
        </p:spPr>
      </p:pic>
      <p:pic>
        <p:nvPicPr>
          <p:cNvPr id="8" name="Picture 5"/>
          <p:cNvPicPr/>
          <p:nvPr/>
        </p:nvPicPr>
        <p:blipFill>
          <a:blip r:embed="rId3" cstate="print"/>
          <a:srcRect/>
          <a:stretch>
            <a:fillRect/>
          </a:stretch>
        </p:blipFill>
        <p:spPr bwMode="auto">
          <a:xfrm>
            <a:off x="683568" y="3212976"/>
            <a:ext cx="4392488" cy="2448272"/>
          </a:xfrm>
          <a:prstGeom prst="rect">
            <a:avLst/>
          </a:prstGeom>
          <a:noFill/>
          <a:ln w="9525">
            <a:noFill/>
            <a:miter lim="800000"/>
            <a:headEnd/>
            <a:tailEnd/>
          </a:ln>
        </p:spPr>
      </p:pic>
    </p:spTree>
    <p:extLst>
      <p:ext uri="{BB962C8B-B14F-4D97-AF65-F5344CB8AC3E}">
        <p14:creationId xmlns:p14="http://schemas.microsoft.com/office/powerpoint/2010/main" xmlns="" val="3113129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910" y="203200"/>
            <a:ext cx="8229600" cy="725470"/>
          </a:xfrm>
        </p:spPr>
        <p:txBody>
          <a:bodyPr/>
          <a:lstStyle/>
          <a:p>
            <a:r>
              <a:rPr lang="en-GB" sz="2800" dirty="0" smtClean="0"/>
              <a:t>Activity Trends for Non-financials-FCA data</a:t>
            </a:r>
            <a:endParaRPr lang="en-GB" sz="2800" dirty="0"/>
          </a:p>
        </p:txBody>
      </p:sp>
      <p:graphicFrame>
        <p:nvGraphicFramePr>
          <p:cNvPr id="6" name="Diagram 5"/>
          <p:cNvGraphicFramePr/>
          <p:nvPr>
            <p:extLst>
              <p:ext uri="{D42A27DB-BD31-4B8C-83A1-F6EECF244321}">
                <p14:modId xmlns:p14="http://schemas.microsoft.com/office/powerpoint/2010/main" xmlns="" val="3659219170"/>
              </p:ext>
            </p:extLst>
          </p:nvPr>
        </p:nvGraphicFramePr>
        <p:xfrm>
          <a:off x="1105631" y="568630"/>
          <a:ext cx="7056784" cy="4804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19223" y="5229200"/>
            <a:ext cx="8476974" cy="830997"/>
          </a:xfrm>
          <a:prstGeom prst="rect">
            <a:avLst/>
          </a:prstGeom>
        </p:spPr>
        <p:txBody>
          <a:bodyPr wrap="square">
            <a:spAutoFit/>
          </a:bodyPr>
          <a:lstStyle/>
          <a:p>
            <a:r>
              <a:rPr lang="en-GB" sz="1600" dirty="0" smtClean="0"/>
              <a:t>Focussing on non-financials, again mean ticket sizes rise, and the universe of </a:t>
            </a:r>
            <a:r>
              <a:rPr lang="en-GB" sz="1600" dirty="0"/>
              <a:t>bonds traded </a:t>
            </a:r>
            <a:r>
              <a:rPr lang="en-GB" sz="1600" dirty="0" smtClean="0"/>
              <a:t>contracts and mean number of daily transactions per ISIN falls. But turnover </a:t>
            </a:r>
            <a:r>
              <a:rPr lang="en-GB" sz="1600" dirty="0"/>
              <a:t>rates </a:t>
            </a:r>
            <a:r>
              <a:rPr lang="en-GB" sz="1600" dirty="0" smtClean="0"/>
              <a:t>for </a:t>
            </a:r>
            <a:r>
              <a:rPr lang="en-GB" sz="1600" dirty="0"/>
              <a:t>non-financials </a:t>
            </a:r>
            <a:r>
              <a:rPr lang="en-GB" sz="1600" dirty="0" smtClean="0"/>
              <a:t>exhibit a clearer downward trend by about a quarter over the 5 years.</a:t>
            </a:r>
            <a:endParaRPr lang="en-GB" sz="1400" dirty="0"/>
          </a:p>
        </p:txBody>
      </p:sp>
    </p:spTree>
    <p:extLst>
      <p:ext uri="{BB962C8B-B14F-4D97-AF65-F5344CB8AC3E}">
        <p14:creationId xmlns:p14="http://schemas.microsoft.com/office/powerpoint/2010/main" xmlns="" val="250179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194" y="4293096"/>
            <a:ext cx="8105554" cy="646331"/>
          </a:xfrm>
          <a:prstGeom prst="rect">
            <a:avLst/>
          </a:prstGeom>
        </p:spPr>
        <p:txBody>
          <a:bodyPr wrap="square">
            <a:spAutoFit/>
          </a:bodyPr>
          <a:lstStyle/>
          <a:p>
            <a:r>
              <a:rPr lang="en-GB" dirty="0" smtClean="0"/>
              <a:t>Breaking down turnover rates, they appear reasonably flat for financials.</a:t>
            </a:r>
          </a:p>
          <a:p>
            <a:r>
              <a:rPr lang="en-GB" dirty="0" smtClean="0"/>
              <a:t>The main drop is in turnover rates for bonds older than a year. </a:t>
            </a:r>
            <a:endParaRPr lang="en-GB" dirty="0"/>
          </a:p>
        </p:txBody>
      </p:sp>
      <p:sp>
        <p:nvSpPr>
          <p:cNvPr id="4" name="Title 1"/>
          <p:cNvSpPr>
            <a:spLocks noGrp="1"/>
          </p:cNvSpPr>
          <p:nvPr>
            <p:ph type="title"/>
          </p:nvPr>
        </p:nvSpPr>
        <p:spPr>
          <a:xfrm>
            <a:off x="642910" y="203200"/>
            <a:ext cx="8229600" cy="725470"/>
          </a:xfrm>
        </p:spPr>
        <p:txBody>
          <a:bodyPr/>
          <a:lstStyle/>
          <a:p>
            <a:r>
              <a:rPr lang="en-GB" dirty="0" smtClean="0"/>
              <a:t>Turnover rates broken down</a:t>
            </a:r>
            <a:endParaRPr lang="en-GB" dirty="0"/>
          </a:p>
        </p:txBody>
      </p:sp>
      <p:grpSp>
        <p:nvGrpSpPr>
          <p:cNvPr id="5" name="Group 4"/>
          <p:cNvGrpSpPr/>
          <p:nvPr/>
        </p:nvGrpSpPr>
        <p:grpSpPr>
          <a:xfrm>
            <a:off x="625198" y="1850741"/>
            <a:ext cx="3442745" cy="236409"/>
            <a:chOff x="3067682" y="158677"/>
            <a:chExt cx="2259766" cy="197304"/>
          </a:xfrm>
        </p:grpSpPr>
        <p:sp>
          <p:nvSpPr>
            <p:cNvPr id="7" name="Rectangle 6"/>
            <p:cNvSpPr/>
            <p:nvPr/>
          </p:nvSpPr>
          <p:spPr>
            <a:xfrm>
              <a:off x="3067682" y="158677"/>
              <a:ext cx="2259766" cy="1973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3067682" y="158677"/>
              <a:ext cx="2259766" cy="1973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2860" rIns="22860" bIns="0" numCol="1" spcCol="1270" anchor="b" anchorCtr="0">
              <a:noAutofit/>
            </a:bodyPr>
            <a:lstStyle/>
            <a:p>
              <a:pPr lvl="0" algn="l" defTabSz="266700">
                <a:lnSpc>
                  <a:spcPct val="90000"/>
                </a:lnSpc>
                <a:spcBef>
                  <a:spcPct val="0"/>
                </a:spcBef>
                <a:spcAft>
                  <a:spcPct val="35000"/>
                </a:spcAft>
              </a:pPr>
              <a:r>
                <a:rPr lang="en-GB" sz="1200" kern="1200" dirty="0" smtClean="0">
                  <a:latin typeface="Verdana" pitchFamily="34" charset="0"/>
                  <a:ea typeface="Verdana" pitchFamily="34" charset="0"/>
                  <a:cs typeface="Verdana" pitchFamily="34" charset="0"/>
                </a:rPr>
                <a:t>Mean </a:t>
              </a:r>
              <a:r>
                <a:rPr lang="en-GB" sz="1200" kern="1200" dirty="0">
                  <a:latin typeface="Verdana" pitchFamily="34" charset="0"/>
                  <a:ea typeface="Verdana" pitchFamily="34" charset="0"/>
                  <a:cs typeface="Verdana" pitchFamily="34" charset="0"/>
                </a:rPr>
                <a:t>daily turnover for financials and non-financials (all bonds)</a:t>
              </a:r>
            </a:p>
          </p:txBody>
        </p:sp>
      </p:grpSp>
      <p:sp>
        <p:nvSpPr>
          <p:cNvPr id="6" name="Rectangle 5"/>
          <p:cNvSpPr/>
          <p:nvPr/>
        </p:nvSpPr>
        <p:spPr>
          <a:xfrm>
            <a:off x="395576" y="2087152"/>
            <a:ext cx="3456344" cy="1989919"/>
          </a:xfrm>
          <a:prstGeom prst="rect">
            <a:avLst/>
          </a:prstGeom>
          <a:blipFill rotWithShape="1">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5076056" y="1660536"/>
            <a:ext cx="3240360" cy="387510"/>
            <a:chOff x="169120" y="104176"/>
            <a:chExt cx="2498288" cy="190206"/>
          </a:xfrm>
        </p:grpSpPr>
        <p:sp>
          <p:nvSpPr>
            <p:cNvPr id="11" name="Rectangle 10"/>
            <p:cNvSpPr/>
            <p:nvPr/>
          </p:nvSpPr>
          <p:spPr>
            <a:xfrm>
              <a:off x="169120" y="104176"/>
              <a:ext cx="2498288" cy="1902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169120" y="104176"/>
              <a:ext cx="2498288" cy="1902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2860" rIns="22860" bIns="0" numCol="1" spcCol="1270" anchor="b" anchorCtr="0">
              <a:noAutofit/>
            </a:bodyPr>
            <a:lstStyle/>
            <a:p>
              <a:pPr lvl="0" algn="l" defTabSz="266700">
                <a:lnSpc>
                  <a:spcPct val="90000"/>
                </a:lnSpc>
                <a:spcBef>
                  <a:spcPct val="0"/>
                </a:spcBef>
                <a:spcAft>
                  <a:spcPct val="35000"/>
                </a:spcAft>
              </a:pPr>
              <a:r>
                <a:rPr lang="en-GB" sz="1200" kern="1200" dirty="0" smtClean="0">
                  <a:latin typeface="Verdana" pitchFamily="34" charset="0"/>
                  <a:ea typeface="Verdana" pitchFamily="34" charset="0"/>
                  <a:cs typeface="Verdana" pitchFamily="34" charset="0"/>
                </a:rPr>
                <a:t>Mean </a:t>
              </a:r>
              <a:r>
                <a:rPr lang="en-GB" sz="1200" kern="1200" dirty="0">
                  <a:latin typeface="Verdana" pitchFamily="34" charset="0"/>
                  <a:ea typeface="Verdana" pitchFamily="34" charset="0"/>
                  <a:cs typeface="Verdana" pitchFamily="34" charset="0"/>
                </a:rPr>
                <a:t>daily turnover by age (non-financial bonds)</a:t>
              </a:r>
            </a:p>
          </p:txBody>
        </p:sp>
      </p:grpSp>
      <p:sp>
        <p:nvSpPr>
          <p:cNvPr id="10" name="Rectangle 9"/>
          <p:cNvSpPr/>
          <p:nvPr/>
        </p:nvSpPr>
        <p:spPr>
          <a:xfrm>
            <a:off x="4700232" y="2087151"/>
            <a:ext cx="3400160" cy="1989919"/>
          </a:xfrm>
          <a:prstGeom prst="rect">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2150661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9773" y="3817276"/>
            <a:ext cx="3926641" cy="1077218"/>
          </a:xfrm>
          <a:prstGeom prst="rect">
            <a:avLst/>
          </a:prstGeom>
        </p:spPr>
        <p:txBody>
          <a:bodyPr wrap="square">
            <a:spAutoFit/>
          </a:bodyPr>
          <a:lstStyle/>
          <a:p>
            <a:r>
              <a:rPr lang="en-GB" sz="1600" dirty="0" smtClean="0"/>
              <a:t>The fraction of bonds traded daily falls particularly for short maturity bonds and for German, Italian and French bonds, as well as for IG bonds. </a:t>
            </a:r>
            <a:endParaRPr lang="en-GB" sz="1600" dirty="0"/>
          </a:p>
        </p:txBody>
      </p:sp>
      <p:sp>
        <p:nvSpPr>
          <p:cNvPr id="4" name="Title 1"/>
          <p:cNvSpPr>
            <a:spLocks noGrp="1"/>
          </p:cNvSpPr>
          <p:nvPr>
            <p:ph type="title"/>
          </p:nvPr>
        </p:nvSpPr>
        <p:spPr>
          <a:xfrm>
            <a:off x="642910" y="203200"/>
            <a:ext cx="8229600" cy="725470"/>
          </a:xfrm>
        </p:spPr>
        <p:txBody>
          <a:bodyPr/>
          <a:lstStyle/>
          <a:p>
            <a:r>
              <a:rPr lang="en-GB" dirty="0" smtClean="0"/>
              <a:t>Non-financials trading daily</a:t>
            </a:r>
            <a:endParaRPr lang="en-GB" dirty="0"/>
          </a:p>
        </p:txBody>
      </p:sp>
      <p:sp>
        <p:nvSpPr>
          <p:cNvPr id="7" name="Rectangle 6"/>
          <p:cNvSpPr/>
          <p:nvPr/>
        </p:nvSpPr>
        <p:spPr>
          <a:xfrm>
            <a:off x="550439" y="2469918"/>
            <a:ext cx="3575143" cy="977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angle 5"/>
          <p:cNvSpPr/>
          <p:nvPr/>
        </p:nvSpPr>
        <p:spPr>
          <a:xfrm>
            <a:off x="323527" y="1049341"/>
            <a:ext cx="4320481" cy="2494481"/>
          </a:xfrm>
          <a:prstGeom prst="rect">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ectangle 8"/>
          <p:cNvSpPr/>
          <p:nvPr/>
        </p:nvSpPr>
        <p:spPr>
          <a:xfrm>
            <a:off x="550439" y="583337"/>
            <a:ext cx="3575143" cy="5681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2860" rIns="22860" bIns="0" numCol="1" spcCol="1270" anchor="b" anchorCtr="0">
            <a:noAutofit/>
          </a:bodyPr>
          <a:lstStyle/>
          <a:p>
            <a:pPr lvl="0" algn="ctr" defTabSz="266700">
              <a:lnSpc>
                <a:spcPct val="90000"/>
              </a:lnSpc>
              <a:spcBef>
                <a:spcPct val="0"/>
              </a:spcBef>
              <a:spcAft>
                <a:spcPct val="35000"/>
              </a:spcAft>
            </a:pPr>
            <a:r>
              <a:rPr lang="en-GB" sz="1100" kern="1200" dirty="0" smtClean="0">
                <a:latin typeface="Verdana" pitchFamily="34" charset="0"/>
                <a:ea typeface="Verdana" pitchFamily="34" charset="0"/>
                <a:cs typeface="Verdana" pitchFamily="34" charset="0"/>
              </a:rPr>
              <a:t>Fraction </a:t>
            </a:r>
            <a:r>
              <a:rPr lang="en-GB" sz="1100" kern="1200" dirty="0">
                <a:latin typeface="Verdana" pitchFamily="34" charset="0"/>
                <a:ea typeface="Verdana" pitchFamily="34" charset="0"/>
                <a:cs typeface="Verdana" pitchFamily="34" charset="0"/>
              </a:rPr>
              <a:t>of bonds traded daily by </a:t>
            </a:r>
            <a:r>
              <a:rPr lang="en-GB" sz="1100" kern="1200" dirty="0" smtClean="0">
                <a:latin typeface="Verdana" pitchFamily="34" charset="0"/>
                <a:ea typeface="Verdana" pitchFamily="34" charset="0"/>
                <a:cs typeface="Verdana" pitchFamily="34" charset="0"/>
              </a:rPr>
              <a:t>maturity</a:t>
            </a:r>
            <a:endParaRPr lang="en-GB" sz="1100" kern="1200" dirty="0">
              <a:latin typeface="Verdana" pitchFamily="34" charset="0"/>
              <a:ea typeface="Verdana" pitchFamily="34" charset="0"/>
              <a:cs typeface="Verdana" pitchFamily="34" charset="0"/>
            </a:endParaRPr>
          </a:p>
        </p:txBody>
      </p:sp>
      <p:sp>
        <p:nvSpPr>
          <p:cNvPr id="12" name="Rectangle 11"/>
          <p:cNvSpPr/>
          <p:nvPr/>
        </p:nvSpPr>
        <p:spPr>
          <a:xfrm>
            <a:off x="4725569" y="2318773"/>
            <a:ext cx="3901539" cy="34136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5004048" y="548680"/>
            <a:ext cx="3901539" cy="5739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2860" rIns="22860" bIns="0" numCol="1" spcCol="1270" anchor="b" anchorCtr="0">
            <a:noAutofit/>
          </a:bodyPr>
          <a:lstStyle/>
          <a:p>
            <a:pPr lvl="0" algn="l" defTabSz="266700">
              <a:lnSpc>
                <a:spcPct val="90000"/>
              </a:lnSpc>
              <a:spcBef>
                <a:spcPct val="0"/>
              </a:spcBef>
              <a:spcAft>
                <a:spcPct val="35000"/>
              </a:spcAft>
            </a:pPr>
            <a:r>
              <a:rPr lang="en-GB" sz="1100" kern="1200" dirty="0" smtClean="0">
                <a:latin typeface="Verdana" pitchFamily="34" charset="0"/>
                <a:ea typeface="Verdana" pitchFamily="34" charset="0"/>
                <a:cs typeface="Verdana" pitchFamily="34" charset="0"/>
              </a:rPr>
              <a:t>Fraction </a:t>
            </a:r>
            <a:r>
              <a:rPr lang="en-GB" sz="1100" kern="1200" dirty="0">
                <a:latin typeface="Verdana" pitchFamily="34" charset="0"/>
                <a:ea typeface="Verdana" pitchFamily="34" charset="0"/>
                <a:cs typeface="Verdana" pitchFamily="34" charset="0"/>
              </a:rPr>
              <a:t>of bonds traded daily by country </a:t>
            </a:r>
          </a:p>
        </p:txBody>
      </p:sp>
      <p:sp>
        <p:nvSpPr>
          <p:cNvPr id="17" name="Rectangle 16"/>
          <p:cNvSpPr/>
          <p:nvPr/>
        </p:nvSpPr>
        <p:spPr>
          <a:xfrm>
            <a:off x="3560506" y="4119796"/>
            <a:ext cx="3675790" cy="2666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323528" y="3583671"/>
            <a:ext cx="4402042" cy="2365609"/>
          </a:xfrm>
          <a:prstGeom prst="rect">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Rectangle 18"/>
          <p:cNvSpPr/>
          <p:nvPr/>
        </p:nvSpPr>
        <p:spPr>
          <a:xfrm>
            <a:off x="1114608" y="3427817"/>
            <a:ext cx="3414576" cy="2413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2860" rIns="22860" bIns="0" numCol="1" spcCol="1270" anchor="b" anchorCtr="0">
            <a:noAutofit/>
          </a:bodyPr>
          <a:lstStyle/>
          <a:p>
            <a:pPr lvl="0" algn="l" defTabSz="266700">
              <a:lnSpc>
                <a:spcPct val="90000"/>
              </a:lnSpc>
              <a:spcBef>
                <a:spcPct val="0"/>
              </a:spcBef>
              <a:spcAft>
                <a:spcPct val="35000"/>
              </a:spcAft>
            </a:pPr>
            <a:r>
              <a:rPr lang="en-GB" sz="1100" kern="1200" dirty="0" smtClean="0">
                <a:latin typeface="Verdana" pitchFamily="34" charset="0"/>
                <a:ea typeface="Verdana" pitchFamily="34" charset="0"/>
                <a:cs typeface="Verdana" pitchFamily="34" charset="0"/>
              </a:rPr>
              <a:t>Fraction </a:t>
            </a:r>
            <a:r>
              <a:rPr lang="en-GB" sz="1100" kern="1200" dirty="0">
                <a:latin typeface="Verdana" pitchFamily="34" charset="0"/>
                <a:ea typeface="Verdana" pitchFamily="34" charset="0"/>
                <a:cs typeface="Verdana" pitchFamily="34" charset="0"/>
              </a:rPr>
              <a:t>of bonds traded daily by rating </a:t>
            </a:r>
          </a:p>
        </p:txBody>
      </p:sp>
      <p:sp>
        <p:nvSpPr>
          <p:cNvPr id="13" name="Rectangle 12"/>
          <p:cNvSpPr/>
          <p:nvPr/>
        </p:nvSpPr>
        <p:spPr>
          <a:xfrm>
            <a:off x="4716016" y="1124744"/>
            <a:ext cx="3960440" cy="2304256"/>
          </a:xfrm>
          <a:prstGeom prst="rect">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3311845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910" y="203200"/>
            <a:ext cx="8229600" cy="725470"/>
          </a:xfrm>
        </p:spPr>
        <p:txBody>
          <a:bodyPr/>
          <a:lstStyle/>
          <a:p>
            <a:r>
              <a:rPr lang="en-GB" dirty="0" smtClean="0"/>
              <a:t>FCA data Activity Regression </a:t>
            </a:r>
            <a:r>
              <a:rPr lang="en-GB" dirty="0"/>
              <a:t>R</a:t>
            </a:r>
            <a:r>
              <a:rPr lang="en-GB" dirty="0" smtClean="0"/>
              <a:t>esults</a:t>
            </a:r>
            <a:endParaRPr lang="en-GB" dirty="0"/>
          </a:p>
        </p:txBody>
      </p:sp>
      <p:pic>
        <p:nvPicPr>
          <p:cNvPr id="5" name="Picture 4"/>
          <p:cNvPicPr/>
          <p:nvPr/>
        </p:nvPicPr>
        <p:blipFill>
          <a:blip r:embed="rId2" cstate="print"/>
          <a:srcRect/>
          <a:stretch>
            <a:fillRect/>
          </a:stretch>
        </p:blipFill>
        <p:spPr bwMode="auto">
          <a:xfrm>
            <a:off x="1403648" y="1124744"/>
            <a:ext cx="5976664" cy="2448272"/>
          </a:xfrm>
          <a:prstGeom prst="rect">
            <a:avLst/>
          </a:prstGeom>
          <a:noFill/>
          <a:ln w="9525">
            <a:noFill/>
            <a:miter lim="800000"/>
            <a:headEnd/>
            <a:tailEnd/>
          </a:ln>
        </p:spPr>
      </p:pic>
      <p:sp>
        <p:nvSpPr>
          <p:cNvPr id="6" name="TextBox 5"/>
          <p:cNvSpPr txBox="1"/>
          <p:nvPr/>
        </p:nvSpPr>
        <p:spPr>
          <a:xfrm>
            <a:off x="1331640" y="888975"/>
            <a:ext cx="1368152" cy="307777"/>
          </a:xfrm>
          <a:prstGeom prst="rect">
            <a:avLst/>
          </a:prstGeom>
          <a:noFill/>
        </p:spPr>
        <p:txBody>
          <a:bodyPr wrap="square" rtlCol="0">
            <a:spAutoFit/>
          </a:bodyPr>
          <a:lstStyle/>
          <a:p>
            <a:r>
              <a:rPr lang="en-GB" sz="1400" dirty="0" smtClean="0"/>
              <a:t>All bonds</a:t>
            </a:r>
            <a:endParaRPr lang="en-US" sz="1400" dirty="0"/>
          </a:p>
        </p:txBody>
      </p:sp>
      <p:sp>
        <p:nvSpPr>
          <p:cNvPr id="7" name="TextBox 6"/>
          <p:cNvSpPr txBox="1"/>
          <p:nvPr/>
        </p:nvSpPr>
        <p:spPr>
          <a:xfrm>
            <a:off x="1331640" y="3501008"/>
            <a:ext cx="2160240" cy="307777"/>
          </a:xfrm>
          <a:prstGeom prst="rect">
            <a:avLst/>
          </a:prstGeom>
          <a:noFill/>
        </p:spPr>
        <p:txBody>
          <a:bodyPr wrap="square" rtlCol="0">
            <a:spAutoFit/>
          </a:bodyPr>
          <a:lstStyle/>
          <a:p>
            <a:r>
              <a:rPr lang="en-GB" sz="1400" dirty="0" smtClean="0"/>
              <a:t>Non-financials</a:t>
            </a:r>
            <a:endParaRPr lang="en-US" sz="1400" dirty="0"/>
          </a:p>
        </p:txBody>
      </p:sp>
      <p:pic>
        <p:nvPicPr>
          <p:cNvPr id="8" name="Picture 7"/>
          <p:cNvPicPr/>
          <p:nvPr/>
        </p:nvPicPr>
        <p:blipFill>
          <a:blip r:embed="rId3" cstate="print"/>
          <a:srcRect/>
          <a:stretch>
            <a:fillRect/>
          </a:stretch>
        </p:blipFill>
        <p:spPr bwMode="auto">
          <a:xfrm>
            <a:off x="1403648" y="3789040"/>
            <a:ext cx="5976664" cy="2160240"/>
          </a:xfrm>
          <a:prstGeom prst="rect">
            <a:avLst/>
          </a:prstGeom>
          <a:noFill/>
          <a:ln w="9525">
            <a:noFill/>
            <a:miter lim="800000"/>
            <a:headEnd/>
            <a:tailEnd/>
          </a:ln>
        </p:spPr>
      </p:pic>
    </p:spTree>
    <p:extLst>
      <p:ext uri="{BB962C8B-B14F-4D97-AF65-F5344CB8AC3E}">
        <p14:creationId xmlns:p14="http://schemas.microsoft.com/office/powerpoint/2010/main" xmlns="" val="1910877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RC_Powerpoint Template General">
  <a:themeElements>
    <a:clrScheme name="Risk Control">
      <a:dk1>
        <a:sysClr val="windowText" lastClr="000000"/>
      </a:dk1>
      <a:lt1>
        <a:sysClr val="window" lastClr="FFFFFF"/>
      </a:lt1>
      <a:dk2>
        <a:srgbClr val="000000"/>
      </a:dk2>
      <a:lt2>
        <a:srgbClr val="D8D8D8"/>
      </a:lt2>
      <a:accent1>
        <a:srgbClr val="262159"/>
      </a:accent1>
      <a:accent2>
        <a:srgbClr val="E00D3C"/>
      </a:accent2>
      <a:accent3>
        <a:srgbClr val="24C371"/>
      </a:accent3>
      <a:accent4>
        <a:srgbClr val="BFBFBF"/>
      </a:accent4>
      <a:accent5>
        <a:srgbClr val="A5A5A5"/>
      </a:accent5>
      <a:accent6>
        <a:srgbClr val="000000"/>
      </a:accent6>
      <a:hlink>
        <a:srgbClr val="E00D3C"/>
      </a:hlink>
      <a:folHlink>
        <a:srgbClr val="E00D3C"/>
      </a:folHlink>
    </a:clrScheme>
    <a:fontScheme name="Risk Contro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RC_Powerpoint Template General</Template>
  <TotalTime>17208</TotalTime>
  <Words>1888</Words>
  <Application>Microsoft Office PowerPoint</Application>
  <PresentationFormat>On-screen Show (4:3)</PresentationFormat>
  <Paragraphs>144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RC_Powerpoint Template General</vt:lpstr>
      <vt:lpstr>Slide 1</vt:lpstr>
      <vt:lpstr>Introduction</vt:lpstr>
      <vt:lpstr>Datasets Employed</vt:lpstr>
      <vt:lpstr>Dataset Coverage (1/2)</vt:lpstr>
      <vt:lpstr>Dataset Coverage (2/2)</vt:lpstr>
      <vt:lpstr>Activity Trends for Non-financials-FCA data</vt:lpstr>
      <vt:lpstr>Turnover rates broken down</vt:lpstr>
      <vt:lpstr>Non-financials trading daily</vt:lpstr>
      <vt:lpstr>FCA data Activity Regression Results</vt:lpstr>
      <vt:lpstr>Summary of Activity-based  Liquidity Indicators</vt:lpstr>
      <vt:lpstr>Bloomberg Spreads (1/2)</vt:lpstr>
      <vt:lpstr>Bloomberg Spreads (2/2)</vt:lpstr>
      <vt:lpstr>Bloomberg Spread Regressions</vt:lpstr>
      <vt:lpstr>ETP Effective Spreads (1/2)</vt:lpstr>
      <vt:lpstr>ETP Effective Spreads (2/2)</vt:lpstr>
      <vt:lpstr>ETP Spread Regressions</vt:lpstr>
      <vt:lpstr>Price-impact measures</vt:lpstr>
      <vt:lpstr>Round Trip Liquidity Indicators</vt:lpstr>
      <vt:lpstr>Summary of Price-based  Liquidity Indicators</vt:lpstr>
      <vt:lpstr>Dealer Profitability (1/2)</vt:lpstr>
      <vt:lpstr>Dealer Profitability (2/2)</vt:lpstr>
      <vt:lpstr>Exact Round Trip Measures</vt:lpstr>
      <vt:lpstr>Carry Spreads with Policy Changes</vt:lpstr>
      <vt:lpstr>Regression of Round Trip Return  Adjusted for Funding Cost and Hedging</vt:lpstr>
      <vt:lpstr>Summary on Dealer Profitability</vt:lpstr>
      <vt:lpstr>Conclusion (1/4)</vt:lpstr>
      <vt:lpstr>Conclusion (2/4)</vt:lpstr>
      <vt:lpstr>Conclusion (3/4)</vt:lpstr>
      <vt:lpstr>Conclusion (4/4)</vt:lpstr>
      <vt:lpstr>Slide 30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Business Admin</dc:creator>
  <cp:lastModifiedBy>Alexander Riley</cp:lastModifiedBy>
  <cp:revision>175</cp:revision>
  <dcterms:created xsi:type="dcterms:W3CDTF">2017-06-07T10:19:06Z</dcterms:created>
  <dcterms:modified xsi:type="dcterms:W3CDTF">2017-12-08T14:27:55Z</dcterms:modified>
</cp:coreProperties>
</file>